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notesMasterIdLst>
    <p:notesMasterId r:id="rId29"/>
  </p:notesMasterIdLst>
  <p:sldIdLst>
    <p:sldId id="278" r:id="rId2"/>
    <p:sldId id="296" r:id="rId3"/>
    <p:sldId id="305" r:id="rId4"/>
    <p:sldId id="358" r:id="rId5"/>
    <p:sldId id="359" r:id="rId6"/>
    <p:sldId id="360" r:id="rId7"/>
    <p:sldId id="361" r:id="rId8"/>
    <p:sldId id="371" r:id="rId9"/>
    <p:sldId id="372" r:id="rId10"/>
    <p:sldId id="373" r:id="rId11"/>
    <p:sldId id="374" r:id="rId12"/>
    <p:sldId id="375" r:id="rId13"/>
    <p:sldId id="376" r:id="rId14"/>
    <p:sldId id="377" r:id="rId15"/>
    <p:sldId id="378" r:id="rId16"/>
    <p:sldId id="379" r:id="rId17"/>
    <p:sldId id="380" r:id="rId18"/>
    <p:sldId id="381" r:id="rId19"/>
    <p:sldId id="382" r:id="rId20"/>
    <p:sldId id="383" r:id="rId21"/>
    <p:sldId id="384" r:id="rId22"/>
    <p:sldId id="385" r:id="rId23"/>
    <p:sldId id="386" r:id="rId24"/>
    <p:sldId id="387" r:id="rId25"/>
    <p:sldId id="388" r:id="rId26"/>
    <p:sldId id="389" r:id="rId27"/>
    <p:sldId id="330" r:id="rId28"/>
  </p:sldIdLst>
  <p:sldSz cx="28448000" cy="16002000"/>
  <p:notesSz cx="6858000" cy="91440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8EFF"/>
    <a:srgbClr val="EFE2D4"/>
    <a:srgbClr val="FD8FA2"/>
    <a:srgbClr val="FB8EFF"/>
    <a:srgbClr val="EDC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5"/>
    <p:restoredTop sz="83406" autoAdjust="0"/>
  </p:normalViewPr>
  <p:slideViewPr>
    <p:cSldViewPr snapToGrid="0">
      <p:cViewPr varScale="1">
        <p:scale>
          <a:sx n="44" d="100"/>
          <a:sy n="44" d="100"/>
        </p:scale>
        <p:origin x="614" y="67"/>
      </p:cViewPr>
      <p:guideLst/>
    </p:cSldViewPr>
  </p:slideViewPr>
  <p:notesTextViewPr>
    <p:cViewPr>
      <p:scale>
        <a:sx n="95" d="100"/>
        <a:sy n="9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8C96C-B548-B043-9812-4CC215E92BD6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7B2F7-5A67-2D49-9714-44D71A68682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这份内容来自我们非凡产研的两组底层数据：一是</a:t>
            </a:r>
            <a:r>
              <a:rPr lang="en-US" altLang="zh-CN" dirty="0"/>
              <a:t>2025</a:t>
            </a:r>
            <a:r>
              <a:rPr lang="zh-CN" altLang="en-US" dirty="0"/>
              <a:t>年</a:t>
            </a:r>
            <a:r>
              <a:rPr lang="en-US" altLang="zh-CN" dirty="0"/>
              <a:t>1–7</a:t>
            </a:r>
            <a:r>
              <a:rPr lang="zh-CN" altLang="en-US" dirty="0"/>
              <a:t>月的全球</a:t>
            </a:r>
            <a:r>
              <a:rPr lang="en-US" altLang="zh-CN" dirty="0"/>
              <a:t>AI</a:t>
            </a:r>
            <a:r>
              <a:rPr lang="zh-CN" altLang="en-US" dirty="0"/>
              <a:t>投融资样本（共</a:t>
            </a:r>
            <a:r>
              <a:rPr lang="en-US" altLang="zh-CN" dirty="0"/>
              <a:t>1,401</a:t>
            </a:r>
            <a:r>
              <a:rPr lang="zh-CN" altLang="en-US" dirty="0"/>
              <a:t>起），二是</a:t>
            </a:r>
            <a:r>
              <a:rPr lang="en-US" altLang="zh-CN" dirty="0"/>
              <a:t>2025</a:t>
            </a:r>
            <a:r>
              <a:rPr lang="zh-CN" altLang="en-US" dirty="0"/>
              <a:t>年</a:t>
            </a:r>
            <a:r>
              <a:rPr lang="en-US" altLang="zh-CN" dirty="0"/>
              <a:t>7</a:t>
            </a:r>
            <a:r>
              <a:rPr lang="zh-CN" altLang="en-US" dirty="0"/>
              <a:t>月</a:t>
            </a:r>
            <a:r>
              <a:rPr lang="en-US" altLang="zh-CN" dirty="0"/>
              <a:t>AI</a:t>
            </a:r>
            <a:r>
              <a:rPr lang="zh-CN" altLang="en-US" dirty="0"/>
              <a:t>应用的流量与收入榜单；同时参考了</a:t>
            </a:r>
            <a:r>
              <a:rPr lang="en-US" altLang="zh-CN" dirty="0"/>
              <a:t>BVP</a:t>
            </a:r>
            <a:r>
              <a:rPr lang="zh-CN" altLang="en-US" dirty="0"/>
              <a:t>与</a:t>
            </a:r>
            <a:r>
              <a:rPr lang="en-US" altLang="zh-CN" dirty="0"/>
              <a:t>a16z</a:t>
            </a:r>
            <a:r>
              <a:rPr lang="zh-CN" altLang="en-US" dirty="0"/>
              <a:t>的两份最新报告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96362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a16z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的第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Top100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给到三点启示：原创差异化优于“同质克隆”；多入口（搜索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社交）带来复合拉新；移动端因治理重塑了分发秩序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这三点对国内出海团队尤其关键。</a:t>
            </a:r>
            <a:endParaRPr lang="zh-CN" altLang="en-US" sz="1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DB43A-E882-6B49-ABC0-460AE1930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4B3CBA2-628A-BC2F-5F75-59B37B9DA4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3E9E260-209C-7B3D-34ED-3C9544384B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AI</a:t>
            </a:r>
            <a:r>
              <a:rPr lang="zh-CN" altLang="en-US" dirty="0"/>
              <a:t>正在以前所未有的速度，成为一种全球性的‘水电煤’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816FCA-A910-BFB0-D7DC-80BC53A57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72551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Google</a:t>
            </a:r>
            <a:r>
              <a:rPr lang="zh-CN" altLang="en-US" dirty="0"/>
              <a:t>在</a:t>
            </a:r>
            <a:r>
              <a:rPr lang="en-US" altLang="zh-CN" dirty="0"/>
              <a:t>AI</a:t>
            </a:r>
            <a:r>
              <a:rPr lang="zh-CN" altLang="en-US" dirty="0"/>
              <a:t>基础设施和核心产品上拥有强大的用户基础和品牌认知，为生态扩展提供了坚实的基础。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96499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Google</a:t>
            </a:r>
            <a:r>
              <a:rPr lang="zh-CN" altLang="en-US" dirty="0"/>
              <a:t>在</a:t>
            </a:r>
            <a:r>
              <a:rPr lang="en-US" altLang="zh-CN" dirty="0"/>
              <a:t>AI</a:t>
            </a:r>
            <a:r>
              <a:rPr lang="zh-CN" altLang="en-US" dirty="0"/>
              <a:t>基础设施和核心产品上拥有强大的用户基础和品牌认知，为生态扩展提供了坚实的基础。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366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dirty="0"/>
              <a:t>图像栈</a:t>
            </a:r>
            <a:r>
              <a:rPr lang="zh-CN" altLang="en-US" dirty="0"/>
              <a:t>：</a:t>
            </a:r>
            <a:r>
              <a:rPr lang="en-US" altLang="zh-CN" dirty="0" err="1"/>
              <a:t>Fotor</a:t>
            </a:r>
            <a:r>
              <a:rPr lang="zh-CN" altLang="en-US" dirty="0"/>
              <a:t>（恒图科技）、</a:t>
            </a:r>
            <a:r>
              <a:rPr lang="en-US" altLang="zh-CN" dirty="0"/>
              <a:t>Cutout Pro</a:t>
            </a:r>
            <a:r>
              <a:rPr lang="zh-CN" altLang="en-US" dirty="0"/>
              <a:t>（</a:t>
            </a:r>
            <a:r>
              <a:rPr lang="en-US" altLang="zh-CN" dirty="0" err="1"/>
              <a:t>LibAI</a:t>
            </a:r>
            <a:r>
              <a:rPr lang="en-US" altLang="zh-CN" dirty="0"/>
              <a:t> Lab</a:t>
            </a:r>
            <a:r>
              <a:rPr lang="zh-CN" altLang="en-US" dirty="0"/>
              <a:t>）、</a:t>
            </a:r>
            <a:r>
              <a:rPr lang="en-US" altLang="zh-CN" dirty="0" err="1"/>
              <a:t>OpenArt</a:t>
            </a:r>
            <a:r>
              <a:rPr lang="zh-CN" altLang="en-US" dirty="0"/>
              <a:t>、</a:t>
            </a:r>
            <a:r>
              <a:rPr lang="en-US" altLang="zh-CN" dirty="0" err="1"/>
              <a:t>YouCam</a:t>
            </a:r>
            <a:r>
              <a:rPr lang="zh-CN" altLang="en-US" dirty="0"/>
              <a:t>（玩美移动）、</a:t>
            </a:r>
            <a:r>
              <a:rPr lang="en-US" altLang="zh-CN" dirty="0" err="1"/>
              <a:t>PixAI.Art</a:t>
            </a:r>
            <a:r>
              <a:rPr lang="zh-CN" altLang="en-US" dirty="0"/>
              <a:t>（时代传浮）等，呈“</a:t>
            </a:r>
            <a:r>
              <a:rPr lang="zh-CN" altLang="en-US" b="1" dirty="0"/>
              <a:t>工具产品化 </a:t>
            </a:r>
            <a:r>
              <a:rPr lang="en-US" altLang="zh-CN" b="1" dirty="0"/>
              <a:t>+ </a:t>
            </a:r>
            <a:r>
              <a:rPr lang="zh-CN" altLang="en-US" b="1" dirty="0"/>
              <a:t>社媒扩散 </a:t>
            </a:r>
            <a:r>
              <a:rPr lang="en-US" altLang="zh-CN" b="1" dirty="0"/>
              <a:t>+ </a:t>
            </a:r>
            <a:r>
              <a:rPr lang="zh-CN" altLang="en-US" b="1" dirty="0"/>
              <a:t>订阅稳定</a:t>
            </a:r>
            <a:r>
              <a:rPr lang="zh-CN" altLang="en-US" dirty="0"/>
              <a:t>”路径。</a:t>
            </a:r>
          </a:p>
          <a:p>
            <a:r>
              <a:rPr lang="zh-CN" altLang="en-US" b="1" dirty="0"/>
              <a:t>模型</a:t>
            </a:r>
            <a:r>
              <a:rPr lang="en-US" altLang="zh-CN" b="1" dirty="0"/>
              <a:t>/</a:t>
            </a:r>
            <a:r>
              <a:rPr lang="zh-CN" altLang="en-US" b="1" dirty="0"/>
              <a:t>平台</a:t>
            </a:r>
            <a:r>
              <a:rPr lang="zh-CN" altLang="en-US" dirty="0"/>
              <a:t>：</a:t>
            </a:r>
            <a:r>
              <a:rPr lang="en-US" altLang="zh-CN" dirty="0"/>
              <a:t>Qwen</a:t>
            </a:r>
            <a:r>
              <a:rPr lang="zh-CN" altLang="en-US" dirty="0"/>
              <a:t>（阿里巴巴）以模型与应用双线出海，</a:t>
            </a:r>
            <a:r>
              <a:rPr lang="zh-CN" altLang="en-US" b="1" dirty="0"/>
              <a:t>品牌与生态</a:t>
            </a:r>
            <a:r>
              <a:rPr lang="zh-CN" altLang="en-US" dirty="0"/>
              <a:t>叠加；</a:t>
            </a:r>
            <a:r>
              <a:rPr lang="en-US" altLang="zh-CN" dirty="0" err="1"/>
              <a:t>SiliconFlow</a:t>
            </a:r>
            <a:r>
              <a:rPr lang="zh-CN" altLang="en-US" dirty="0"/>
              <a:t>（模型训练</a:t>
            </a:r>
            <a:r>
              <a:rPr lang="en-US" altLang="zh-CN" dirty="0"/>
              <a:t>/</a:t>
            </a:r>
            <a:r>
              <a:rPr lang="zh-CN" altLang="en-US" dirty="0"/>
              <a:t>推理 </a:t>
            </a:r>
            <a:r>
              <a:rPr lang="en-US" altLang="zh-CN" dirty="0"/>
              <a:t>infra</a:t>
            </a:r>
            <a:r>
              <a:rPr lang="zh-CN" altLang="en-US" dirty="0"/>
              <a:t>）</a:t>
            </a:r>
            <a:r>
              <a:rPr lang="en-US" altLang="zh-CN" b="1" dirty="0"/>
              <a:t>B </a:t>
            </a:r>
            <a:r>
              <a:rPr lang="zh-CN" altLang="en-US" b="1" dirty="0"/>
              <a:t>端强势增速</a:t>
            </a:r>
            <a:r>
              <a:rPr lang="zh-CN" altLang="en-US" dirty="0"/>
              <a:t>，利于“开发者生态</a:t>
            </a:r>
            <a:r>
              <a:rPr lang="en-US" altLang="zh-CN" dirty="0"/>
              <a:t>—</a:t>
            </a:r>
            <a:r>
              <a:rPr lang="zh-CN" altLang="en-US" dirty="0"/>
              <a:t>企业化”渗透。</a:t>
            </a:r>
          </a:p>
          <a:p>
            <a:r>
              <a:rPr lang="zh-CN" altLang="en-US" b="1" dirty="0"/>
              <a:t>创作体验</a:t>
            </a:r>
            <a:r>
              <a:rPr lang="en-US" altLang="zh-CN" b="1" dirty="0"/>
              <a:t>/</a:t>
            </a:r>
            <a:r>
              <a:rPr lang="zh-CN" altLang="en-US" b="1" dirty="0"/>
              <a:t>内容消费</a:t>
            </a:r>
            <a:r>
              <a:rPr lang="zh-CN" altLang="en-US" dirty="0"/>
              <a:t>：</a:t>
            </a:r>
            <a:r>
              <a:rPr lang="en-US" altLang="zh-CN" dirty="0" err="1"/>
              <a:t>SeaArt</a:t>
            </a:r>
            <a:r>
              <a:rPr lang="en-US" altLang="zh-CN" dirty="0"/>
              <a:t> AI </a:t>
            </a:r>
            <a:r>
              <a:rPr lang="zh-CN" altLang="en-US" dirty="0"/>
              <a:t>持续高 </a:t>
            </a:r>
            <a:r>
              <a:rPr lang="en-US" altLang="zh-CN" dirty="0"/>
              <a:t>MAU</a:t>
            </a:r>
            <a:r>
              <a:rPr lang="zh-CN" altLang="en-US" dirty="0"/>
              <a:t>（</a:t>
            </a:r>
            <a:r>
              <a:rPr lang="en-US" altLang="zh-CN" dirty="0"/>
              <a:t>1090 </a:t>
            </a:r>
            <a:r>
              <a:rPr lang="zh-CN" altLang="en-US" dirty="0"/>
              <a:t>万，</a:t>
            </a:r>
            <a:r>
              <a:rPr lang="en-US" altLang="zh-CN" dirty="0"/>
              <a:t>+12.2%</a:t>
            </a:r>
            <a:r>
              <a:rPr lang="zh-CN" altLang="en-US" dirty="0"/>
              <a:t>），</a:t>
            </a:r>
            <a:r>
              <a:rPr lang="zh-CN" altLang="en-US" b="1" dirty="0"/>
              <a:t>模板</a:t>
            </a:r>
            <a:r>
              <a:rPr lang="en-US" altLang="zh-CN" b="1" dirty="0"/>
              <a:t>/</a:t>
            </a:r>
            <a:r>
              <a:rPr lang="zh-CN" altLang="en-US" b="1" dirty="0"/>
              <a:t>素材生态</a:t>
            </a:r>
            <a:r>
              <a:rPr lang="zh-CN" altLang="en-US" dirty="0"/>
              <a:t>与</a:t>
            </a:r>
            <a:r>
              <a:rPr lang="zh-CN" altLang="en-US" b="1" dirty="0"/>
              <a:t>内容分发渠道协同</a:t>
            </a:r>
            <a:r>
              <a:rPr lang="zh-CN" altLang="en-US" dirty="0"/>
              <a:t>明显；情感陪伴类（</a:t>
            </a:r>
            <a:r>
              <a:rPr lang="en-US" altLang="zh-CN" dirty="0" err="1"/>
              <a:t>PolyBuzz</a:t>
            </a:r>
            <a:r>
              <a:rPr lang="en-US" altLang="zh-CN" dirty="0"/>
              <a:t>/</a:t>
            </a:r>
            <a:r>
              <a:rPr lang="en-US" altLang="zh-CN" dirty="0" err="1"/>
              <a:t>CrushOn</a:t>
            </a:r>
            <a:r>
              <a:rPr lang="zh-CN" altLang="en-US" dirty="0"/>
              <a:t>）显示</a:t>
            </a:r>
            <a:r>
              <a:rPr lang="zh-CN" altLang="en-US" b="1" dirty="0"/>
              <a:t>规模化吸量</a:t>
            </a:r>
            <a:r>
              <a:rPr lang="zh-CN" altLang="en-US" dirty="0"/>
              <a:t>能力，但</a:t>
            </a:r>
            <a:r>
              <a:rPr lang="zh-CN" altLang="en-US" b="1" dirty="0"/>
              <a:t>深度与合规</a:t>
            </a:r>
            <a:r>
              <a:rPr lang="zh-CN" altLang="en-US" dirty="0"/>
              <a:t>是下阶段关键。</a:t>
            </a:r>
          </a:p>
          <a:p>
            <a:r>
              <a:rPr lang="zh-CN" altLang="en-US" b="1" dirty="0"/>
              <a:t>智能体</a:t>
            </a:r>
            <a:r>
              <a:rPr lang="en-US" altLang="zh-CN" b="1" dirty="0"/>
              <a:t>/</a:t>
            </a:r>
            <a:r>
              <a:rPr lang="zh-CN" altLang="en-US" b="1" dirty="0"/>
              <a:t>个人助理</a:t>
            </a:r>
            <a:r>
              <a:rPr lang="zh-CN" altLang="en-US" dirty="0"/>
              <a:t>：</a:t>
            </a:r>
            <a:r>
              <a:rPr lang="en-US" altLang="zh-CN" dirty="0"/>
              <a:t>manus</a:t>
            </a:r>
            <a:r>
              <a:rPr lang="zh-CN" altLang="en-US" dirty="0"/>
              <a:t>、</a:t>
            </a:r>
            <a:r>
              <a:rPr lang="en-US" altLang="zh-CN" dirty="0"/>
              <a:t>MaxAI.me</a:t>
            </a:r>
            <a:r>
              <a:rPr lang="zh-CN" altLang="en-US" dirty="0"/>
              <a:t>、</a:t>
            </a:r>
            <a:r>
              <a:rPr lang="en-US" altLang="zh-CN" dirty="0"/>
              <a:t>Z.ai </a:t>
            </a:r>
            <a:r>
              <a:rPr lang="zh-CN" altLang="en-US" dirty="0"/>
              <a:t>等，验证“</a:t>
            </a:r>
            <a:r>
              <a:rPr lang="zh-CN" altLang="en-US" b="1" dirty="0"/>
              <a:t>浏览器</a:t>
            </a:r>
            <a:r>
              <a:rPr lang="en-US" altLang="zh-CN" b="1" dirty="0"/>
              <a:t>/</a:t>
            </a:r>
            <a:r>
              <a:rPr lang="zh-CN" altLang="en-US" b="1" dirty="0"/>
              <a:t>文档侧常驻</a:t>
            </a:r>
            <a:r>
              <a:rPr lang="zh-CN" altLang="en-US" dirty="0"/>
              <a:t>”的出海可行性，后续看</a:t>
            </a:r>
            <a:r>
              <a:rPr lang="zh-CN" altLang="en-US" b="1" dirty="0"/>
              <a:t>多步任务成功率</a:t>
            </a:r>
            <a:r>
              <a:rPr lang="zh-CN" altLang="en-US" dirty="0"/>
              <a:t>与</a:t>
            </a:r>
            <a:r>
              <a:rPr lang="zh-CN" altLang="en-US" b="1" dirty="0"/>
              <a:t>结果付费</a:t>
            </a:r>
            <a:r>
              <a:rPr lang="zh-CN" altLang="en-US" dirty="0"/>
              <a:t>能力。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54290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dirty="0"/>
              <a:t>图像栈</a:t>
            </a:r>
            <a:r>
              <a:rPr lang="zh-CN" altLang="en-US" dirty="0"/>
              <a:t>：</a:t>
            </a:r>
            <a:r>
              <a:rPr lang="en-US" altLang="zh-CN" dirty="0" err="1"/>
              <a:t>Fotor</a:t>
            </a:r>
            <a:r>
              <a:rPr lang="zh-CN" altLang="en-US" dirty="0"/>
              <a:t>（恒图科技）、</a:t>
            </a:r>
            <a:r>
              <a:rPr lang="en-US" altLang="zh-CN" dirty="0"/>
              <a:t>Cutout Pro</a:t>
            </a:r>
            <a:r>
              <a:rPr lang="zh-CN" altLang="en-US" dirty="0"/>
              <a:t>（</a:t>
            </a:r>
            <a:r>
              <a:rPr lang="en-US" altLang="zh-CN" dirty="0" err="1"/>
              <a:t>LibAI</a:t>
            </a:r>
            <a:r>
              <a:rPr lang="en-US" altLang="zh-CN" dirty="0"/>
              <a:t> Lab</a:t>
            </a:r>
            <a:r>
              <a:rPr lang="zh-CN" altLang="en-US" dirty="0"/>
              <a:t>）、</a:t>
            </a:r>
            <a:r>
              <a:rPr lang="en-US" altLang="zh-CN" dirty="0" err="1"/>
              <a:t>OpenArt</a:t>
            </a:r>
            <a:r>
              <a:rPr lang="zh-CN" altLang="en-US" dirty="0"/>
              <a:t>、</a:t>
            </a:r>
            <a:r>
              <a:rPr lang="en-US" altLang="zh-CN" dirty="0" err="1"/>
              <a:t>YouCam</a:t>
            </a:r>
            <a:r>
              <a:rPr lang="zh-CN" altLang="en-US" dirty="0"/>
              <a:t>（玩美移动）、</a:t>
            </a:r>
            <a:r>
              <a:rPr lang="en-US" altLang="zh-CN" dirty="0" err="1"/>
              <a:t>PixAI.Art</a:t>
            </a:r>
            <a:r>
              <a:rPr lang="zh-CN" altLang="en-US" dirty="0"/>
              <a:t>（时代传浮）等，呈“</a:t>
            </a:r>
            <a:r>
              <a:rPr lang="zh-CN" altLang="en-US" b="1" dirty="0"/>
              <a:t>工具产品化 </a:t>
            </a:r>
            <a:r>
              <a:rPr lang="en-US" altLang="zh-CN" b="1" dirty="0"/>
              <a:t>+ </a:t>
            </a:r>
            <a:r>
              <a:rPr lang="zh-CN" altLang="en-US" b="1" dirty="0"/>
              <a:t>社媒扩散 </a:t>
            </a:r>
            <a:r>
              <a:rPr lang="en-US" altLang="zh-CN" b="1" dirty="0"/>
              <a:t>+ </a:t>
            </a:r>
            <a:r>
              <a:rPr lang="zh-CN" altLang="en-US" b="1" dirty="0"/>
              <a:t>订阅稳定</a:t>
            </a:r>
            <a:r>
              <a:rPr lang="zh-CN" altLang="en-US" dirty="0"/>
              <a:t>”路径。</a:t>
            </a:r>
          </a:p>
          <a:p>
            <a:r>
              <a:rPr lang="zh-CN" altLang="en-US" b="1" dirty="0"/>
              <a:t>模型</a:t>
            </a:r>
            <a:r>
              <a:rPr lang="en-US" altLang="zh-CN" b="1" dirty="0"/>
              <a:t>/</a:t>
            </a:r>
            <a:r>
              <a:rPr lang="zh-CN" altLang="en-US" b="1" dirty="0"/>
              <a:t>平台</a:t>
            </a:r>
            <a:r>
              <a:rPr lang="zh-CN" altLang="en-US" dirty="0"/>
              <a:t>：</a:t>
            </a:r>
            <a:r>
              <a:rPr lang="en-US" altLang="zh-CN" dirty="0"/>
              <a:t>Qwen</a:t>
            </a:r>
            <a:r>
              <a:rPr lang="zh-CN" altLang="en-US" dirty="0"/>
              <a:t>（阿里巴巴）以模型与应用双线出海，</a:t>
            </a:r>
            <a:r>
              <a:rPr lang="zh-CN" altLang="en-US" b="1" dirty="0"/>
              <a:t>品牌与生态</a:t>
            </a:r>
            <a:r>
              <a:rPr lang="zh-CN" altLang="en-US" dirty="0"/>
              <a:t>叠加；</a:t>
            </a:r>
            <a:r>
              <a:rPr lang="en-US" altLang="zh-CN" dirty="0" err="1"/>
              <a:t>SiliconFlow</a:t>
            </a:r>
            <a:r>
              <a:rPr lang="zh-CN" altLang="en-US" dirty="0"/>
              <a:t>（模型训练</a:t>
            </a:r>
            <a:r>
              <a:rPr lang="en-US" altLang="zh-CN" dirty="0"/>
              <a:t>/</a:t>
            </a:r>
            <a:r>
              <a:rPr lang="zh-CN" altLang="en-US" dirty="0"/>
              <a:t>推理 </a:t>
            </a:r>
            <a:r>
              <a:rPr lang="en-US" altLang="zh-CN" dirty="0"/>
              <a:t>infra</a:t>
            </a:r>
            <a:r>
              <a:rPr lang="zh-CN" altLang="en-US" dirty="0"/>
              <a:t>）</a:t>
            </a:r>
            <a:r>
              <a:rPr lang="en-US" altLang="zh-CN" b="1" dirty="0"/>
              <a:t>B </a:t>
            </a:r>
            <a:r>
              <a:rPr lang="zh-CN" altLang="en-US" b="1" dirty="0"/>
              <a:t>端强势增速</a:t>
            </a:r>
            <a:r>
              <a:rPr lang="zh-CN" altLang="en-US" dirty="0"/>
              <a:t>，利于“开发者生态</a:t>
            </a:r>
            <a:r>
              <a:rPr lang="en-US" altLang="zh-CN" dirty="0"/>
              <a:t>—</a:t>
            </a:r>
            <a:r>
              <a:rPr lang="zh-CN" altLang="en-US" dirty="0"/>
              <a:t>企业化”渗透。</a:t>
            </a:r>
          </a:p>
          <a:p>
            <a:r>
              <a:rPr lang="zh-CN" altLang="en-US" b="1" dirty="0"/>
              <a:t>创作体验</a:t>
            </a:r>
            <a:r>
              <a:rPr lang="en-US" altLang="zh-CN" b="1" dirty="0"/>
              <a:t>/</a:t>
            </a:r>
            <a:r>
              <a:rPr lang="zh-CN" altLang="en-US" b="1" dirty="0"/>
              <a:t>内容消费</a:t>
            </a:r>
            <a:r>
              <a:rPr lang="zh-CN" altLang="en-US" dirty="0"/>
              <a:t>：</a:t>
            </a:r>
            <a:r>
              <a:rPr lang="en-US" altLang="zh-CN" dirty="0" err="1"/>
              <a:t>SeaArt</a:t>
            </a:r>
            <a:r>
              <a:rPr lang="en-US" altLang="zh-CN" dirty="0"/>
              <a:t> AI </a:t>
            </a:r>
            <a:r>
              <a:rPr lang="zh-CN" altLang="en-US" dirty="0"/>
              <a:t>持续高 </a:t>
            </a:r>
            <a:r>
              <a:rPr lang="en-US" altLang="zh-CN" dirty="0"/>
              <a:t>MAU</a:t>
            </a:r>
            <a:r>
              <a:rPr lang="zh-CN" altLang="en-US" dirty="0"/>
              <a:t>（</a:t>
            </a:r>
            <a:r>
              <a:rPr lang="en-US" altLang="zh-CN" dirty="0"/>
              <a:t>1090 </a:t>
            </a:r>
            <a:r>
              <a:rPr lang="zh-CN" altLang="en-US" dirty="0"/>
              <a:t>万，</a:t>
            </a:r>
            <a:r>
              <a:rPr lang="en-US" altLang="zh-CN" dirty="0"/>
              <a:t>+12.2%</a:t>
            </a:r>
            <a:r>
              <a:rPr lang="zh-CN" altLang="en-US" dirty="0"/>
              <a:t>），</a:t>
            </a:r>
            <a:r>
              <a:rPr lang="zh-CN" altLang="en-US" b="1" dirty="0"/>
              <a:t>模板</a:t>
            </a:r>
            <a:r>
              <a:rPr lang="en-US" altLang="zh-CN" b="1" dirty="0"/>
              <a:t>/</a:t>
            </a:r>
            <a:r>
              <a:rPr lang="zh-CN" altLang="en-US" b="1" dirty="0"/>
              <a:t>素材生态</a:t>
            </a:r>
            <a:r>
              <a:rPr lang="zh-CN" altLang="en-US" dirty="0"/>
              <a:t>与</a:t>
            </a:r>
            <a:r>
              <a:rPr lang="zh-CN" altLang="en-US" b="1" dirty="0"/>
              <a:t>内容分发渠道协同</a:t>
            </a:r>
            <a:r>
              <a:rPr lang="zh-CN" altLang="en-US" dirty="0"/>
              <a:t>明显；情感陪伴类（</a:t>
            </a:r>
            <a:r>
              <a:rPr lang="en-US" altLang="zh-CN" dirty="0" err="1"/>
              <a:t>PolyBuzz</a:t>
            </a:r>
            <a:r>
              <a:rPr lang="en-US" altLang="zh-CN" dirty="0"/>
              <a:t>/</a:t>
            </a:r>
            <a:r>
              <a:rPr lang="en-US" altLang="zh-CN" dirty="0" err="1"/>
              <a:t>CrushOn</a:t>
            </a:r>
            <a:r>
              <a:rPr lang="zh-CN" altLang="en-US" dirty="0"/>
              <a:t>）显示</a:t>
            </a:r>
            <a:r>
              <a:rPr lang="zh-CN" altLang="en-US" b="1" dirty="0"/>
              <a:t>规模化吸量</a:t>
            </a:r>
            <a:r>
              <a:rPr lang="zh-CN" altLang="en-US" dirty="0"/>
              <a:t>能力，但</a:t>
            </a:r>
            <a:r>
              <a:rPr lang="zh-CN" altLang="en-US" b="1" dirty="0"/>
              <a:t>深度与合规</a:t>
            </a:r>
            <a:r>
              <a:rPr lang="zh-CN" altLang="en-US" dirty="0"/>
              <a:t>是下阶段关键。</a:t>
            </a:r>
          </a:p>
          <a:p>
            <a:r>
              <a:rPr lang="zh-CN" altLang="en-US" b="1" dirty="0"/>
              <a:t>智能体</a:t>
            </a:r>
            <a:r>
              <a:rPr lang="en-US" altLang="zh-CN" b="1" dirty="0"/>
              <a:t>/</a:t>
            </a:r>
            <a:r>
              <a:rPr lang="zh-CN" altLang="en-US" b="1" dirty="0"/>
              <a:t>个人助理</a:t>
            </a:r>
            <a:r>
              <a:rPr lang="zh-CN" altLang="en-US" dirty="0"/>
              <a:t>：</a:t>
            </a:r>
            <a:r>
              <a:rPr lang="en-US" altLang="zh-CN" dirty="0"/>
              <a:t>manus</a:t>
            </a:r>
            <a:r>
              <a:rPr lang="zh-CN" altLang="en-US" dirty="0"/>
              <a:t>、</a:t>
            </a:r>
            <a:r>
              <a:rPr lang="en-US" altLang="zh-CN" dirty="0"/>
              <a:t>MaxAI.me</a:t>
            </a:r>
            <a:r>
              <a:rPr lang="zh-CN" altLang="en-US" dirty="0"/>
              <a:t>、</a:t>
            </a:r>
            <a:r>
              <a:rPr lang="en-US" altLang="zh-CN" dirty="0"/>
              <a:t>Z.ai </a:t>
            </a:r>
            <a:r>
              <a:rPr lang="zh-CN" altLang="en-US" dirty="0"/>
              <a:t>等，验证“</a:t>
            </a:r>
            <a:r>
              <a:rPr lang="zh-CN" altLang="en-US" b="1" dirty="0"/>
              <a:t>浏览器</a:t>
            </a:r>
            <a:r>
              <a:rPr lang="en-US" altLang="zh-CN" b="1" dirty="0"/>
              <a:t>/</a:t>
            </a:r>
            <a:r>
              <a:rPr lang="zh-CN" altLang="en-US" b="1" dirty="0"/>
              <a:t>文档侧常驻</a:t>
            </a:r>
            <a:r>
              <a:rPr lang="zh-CN" altLang="en-US" dirty="0"/>
              <a:t>”的出海可行性，后续看</a:t>
            </a:r>
            <a:r>
              <a:rPr lang="zh-CN" altLang="en-US" b="1" dirty="0"/>
              <a:t>多步任务成功率</a:t>
            </a:r>
            <a:r>
              <a:rPr lang="zh-CN" altLang="en-US" dirty="0"/>
              <a:t>与</a:t>
            </a:r>
            <a:r>
              <a:rPr lang="zh-CN" altLang="en-US" b="1" dirty="0"/>
              <a:t>结果付费</a:t>
            </a:r>
            <a:r>
              <a:rPr lang="zh-CN" altLang="en-US" dirty="0"/>
              <a:t>能力。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4439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dirty="0"/>
              <a:t>个人助理</a:t>
            </a:r>
            <a:r>
              <a:rPr lang="en-US" altLang="zh-CN" b="1" dirty="0"/>
              <a:t>/</a:t>
            </a:r>
            <a:r>
              <a:rPr lang="zh-CN" altLang="en-US" b="1" dirty="0"/>
              <a:t>智能体</a:t>
            </a:r>
            <a:r>
              <a:rPr lang="en-US" altLang="zh-CN" b="1" dirty="0"/>
              <a:t>/</a:t>
            </a:r>
            <a:r>
              <a:rPr lang="zh-CN" altLang="en-US" b="1" dirty="0"/>
              <a:t>工作流工具</a:t>
            </a:r>
            <a:r>
              <a:rPr lang="zh-CN" altLang="en-US" dirty="0"/>
              <a:t>的供给端活跃，强“需求耦合度”带来爆发式增长；同时，新锐图像工具仍能快速放量（如 </a:t>
            </a:r>
            <a:r>
              <a:rPr lang="en-US" altLang="zh-CN" dirty="0"/>
              <a:t>Komiko</a:t>
            </a:r>
            <a:r>
              <a:rPr lang="zh-CN" altLang="en-US" dirty="0"/>
              <a:t>、</a:t>
            </a:r>
            <a:r>
              <a:rPr lang="en-US" altLang="zh-CN" dirty="0"/>
              <a:t>A1.art</a:t>
            </a:r>
            <a:r>
              <a:rPr lang="zh-CN" altLang="en-US" dirty="0"/>
              <a:t>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20961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1" dirty="0"/>
              <a:t>洞察</a:t>
            </a:r>
            <a:r>
              <a:rPr lang="zh-CN" altLang="en-US" dirty="0"/>
              <a:t>：增长不只“引流”，而是</a:t>
            </a:r>
            <a:r>
              <a:rPr lang="zh-CN" altLang="en-US" b="1" dirty="0"/>
              <a:t>深度渗透</a:t>
            </a:r>
            <a:r>
              <a:rPr lang="zh-CN" altLang="en-US" dirty="0"/>
              <a:t>到月活。</a:t>
            </a:r>
            <a:r>
              <a:rPr lang="zh-CN" altLang="en-US" b="1" dirty="0"/>
              <a:t>伴随式工具</a:t>
            </a:r>
            <a:r>
              <a:rPr lang="zh-CN" altLang="en-US" dirty="0"/>
              <a:t>（个人助理</a:t>
            </a:r>
            <a:r>
              <a:rPr lang="en-US" altLang="zh-CN" dirty="0"/>
              <a:t>/</a:t>
            </a:r>
            <a:r>
              <a:rPr lang="zh-CN" altLang="en-US" dirty="0"/>
              <a:t>文档</a:t>
            </a:r>
            <a:r>
              <a:rPr lang="en-US" altLang="zh-CN" dirty="0"/>
              <a:t>/</a:t>
            </a:r>
            <a:r>
              <a:rPr lang="zh-CN" altLang="en-US" dirty="0"/>
              <a:t>浏览器侧）更容易转化为可持续 </a:t>
            </a:r>
            <a:r>
              <a:rPr lang="en-US" altLang="zh-CN" dirty="0"/>
              <a:t>MAU</a:t>
            </a:r>
            <a:r>
              <a:rPr lang="zh-CN" altLang="en-US" dirty="0"/>
              <a:t>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7B2F7-5A67-2D49-9714-44D71A686825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18477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56000" y="2618847"/>
            <a:ext cx="21336000" cy="5571067"/>
          </a:xfrm>
        </p:spPr>
        <p:txBody>
          <a:bodyPr anchor="b"/>
          <a:lstStyle>
            <a:lvl1pPr algn="ctr">
              <a:defRPr sz="1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56000" y="8404755"/>
            <a:ext cx="21336000" cy="3863445"/>
          </a:xfrm>
        </p:spPr>
        <p:txBody>
          <a:bodyPr/>
          <a:lstStyle>
            <a:lvl1pPr marL="0" indent="0" algn="ctr">
              <a:buNone/>
              <a:defRPr sz="5600"/>
            </a:lvl1pPr>
            <a:lvl2pPr marL="1066785" indent="0" algn="ctr">
              <a:buNone/>
              <a:defRPr sz="4667"/>
            </a:lvl2pPr>
            <a:lvl3pPr marL="2133570" indent="0" algn="ctr">
              <a:buNone/>
              <a:defRPr sz="4200"/>
            </a:lvl3pPr>
            <a:lvl4pPr marL="3200354" indent="0" algn="ctr">
              <a:buNone/>
              <a:defRPr sz="3733"/>
            </a:lvl4pPr>
            <a:lvl5pPr marL="4267139" indent="0" algn="ctr">
              <a:buNone/>
              <a:defRPr sz="3733"/>
            </a:lvl5pPr>
            <a:lvl6pPr marL="5333924" indent="0" algn="ctr">
              <a:buNone/>
              <a:defRPr sz="3733"/>
            </a:lvl6pPr>
            <a:lvl7pPr marL="6400709" indent="0" algn="ctr">
              <a:buNone/>
              <a:defRPr sz="3733"/>
            </a:lvl7pPr>
            <a:lvl8pPr marL="7467493" indent="0" algn="ctr">
              <a:buNone/>
              <a:defRPr sz="3733"/>
            </a:lvl8pPr>
            <a:lvl9pPr marL="8534278" indent="0" algn="ctr">
              <a:buNone/>
              <a:defRPr sz="3733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59135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夜空, 星星, 游戏机, 飞机&#10;&#10;AI 生成的内容可能不正确。">
            <a:extLst>
              <a:ext uri="{FF2B5EF4-FFF2-40B4-BE49-F238E27FC236}">
                <a16:creationId xmlns:a16="http://schemas.microsoft.com/office/drawing/2014/main" id="{6CB18FE2-C7B9-FBE5-2C98-A0C9E91B6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418" r="7322"/>
          <a:stretch/>
        </p:blipFill>
        <p:spPr>
          <a:xfrm>
            <a:off x="0" y="0"/>
            <a:ext cx="28448000" cy="16002000"/>
          </a:xfrm>
          <a:prstGeom prst="rect">
            <a:avLst/>
          </a:prstGeom>
        </p:spPr>
      </p:pic>
      <p:pic>
        <p:nvPicPr>
          <p:cNvPr id="8" name="图片 7" descr="文本&#10;&#10;AI 生成的内容可能不正确。">
            <a:extLst>
              <a:ext uri="{FF2B5EF4-FFF2-40B4-BE49-F238E27FC236}">
                <a16:creationId xmlns:a16="http://schemas.microsoft.com/office/drawing/2014/main" id="{0547CC9B-BF20-AF6E-CE4A-044BE376DD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597361" y="728980"/>
            <a:ext cx="3161030" cy="1092966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3FB7931-4C82-15E9-8A54-D68A0EB1A40A}"/>
              </a:ext>
            </a:extLst>
          </p:cNvPr>
          <p:cNvSpPr txBox="1"/>
          <p:nvPr userDrawn="1"/>
        </p:nvSpPr>
        <p:spPr>
          <a:xfrm>
            <a:off x="632815" y="14745672"/>
            <a:ext cx="5463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/>
              <a:t>数据来源：</a:t>
            </a:r>
            <a:r>
              <a:rPr lang="en-US" altLang="zh-CN" sz="2000" dirty="0"/>
              <a:t>www.100aiapps.cn</a:t>
            </a:r>
            <a:endParaRPr lang="zh-CN" alt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8024" y="2959194"/>
            <a:ext cx="21951952" cy="1835901"/>
          </a:xfrm>
        </p:spPr>
        <p:txBody>
          <a:bodyPr>
            <a:normAutofit/>
          </a:bodyPr>
          <a:lstStyle>
            <a:lvl1pPr marL="0" algn="ctr" defTabSz="457200" rtl="0" eaLnBrk="1" latinLnBrk="0" hangingPunct="1">
              <a:defRPr lang="en-US" sz="7200" b="1" kern="1200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43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358100" y="851958"/>
            <a:ext cx="6134100" cy="1356095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5800" y="851958"/>
            <a:ext cx="18046700" cy="1356095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03936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夜空, 星星, 游戏机, 飞机&#10;&#10;AI 生成的内容可能不正确。">
            <a:extLst>
              <a:ext uri="{FF2B5EF4-FFF2-40B4-BE49-F238E27FC236}">
                <a16:creationId xmlns:a16="http://schemas.microsoft.com/office/drawing/2014/main" id="{067BA484-3310-E58C-C1A6-E73FF91180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3418" r="7322"/>
          <a:stretch/>
        </p:blipFill>
        <p:spPr>
          <a:xfrm>
            <a:off x="0" y="0"/>
            <a:ext cx="28448000" cy="16002000"/>
          </a:xfrm>
          <a:prstGeom prst="rect">
            <a:avLst/>
          </a:prstGeom>
        </p:spPr>
      </p:pic>
      <p:pic>
        <p:nvPicPr>
          <p:cNvPr id="4" name="图片 3" descr="文本&#10;&#10;AI 生成的内容可能不正确。">
            <a:extLst>
              <a:ext uri="{FF2B5EF4-FFF2-40B4-BE49-F238E27FC236}">
                <a16:creationId xmlns:a16="http://schemas.microsoft.com/office/drawing/2014/main" id="{44709DA8-9405-864F-F137-FD6485F72E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597361" y="728980"/>
            <a:ext cx="3161030" cy="109296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4965265F-69B6-C52F-5F6D-3ABA60D50011}"/>
              </a:ext>
            </a:extLst>
          </p:cNvPr>
          <p:cNvSpPr txBox="1"/>
          <p:nvPr userDrawn="1"/>
        </p:nvSpPr>
        <p:spPr>
          <a:xfrm>
            <a:off x="632815" y="14745672"/>
            <a:ext cx="54631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1500" b="1" spc="30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000" dirty="0"/>
              <a:t>数据来源：</a:t>
            </a:r>
            <a:r>
              <a:rPr lang="en-US" altLang="zh-CN" sz="2000" dirty="0"/>
              <a:t>www.100aiapps.cn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026806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211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0983" y="3989390"/>
            <a:ext cx="24536400" cy="6656386"/>
          </a:xfrm>
        </p:spPr>
        <p:txBody>
          <a:bodyPr anchor="b"/>
          <a:lstStyle>
            <a:lvl1pPr>
              <a:defRPr sz="1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0983" y="10708748"/>
            <a:ext cx="24536400" cy="3500436"/>
          </a:xfrm>
        </p:spPr>
        <p:txBody>
          <a:bodyPr/>
          <a:lstStyle>
            <a:lvl1pPr marL="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1pPr>
            <a:lvl2pPr marL="1066785" indent="0">
              <a:buNone/>
              <a:defRPr sz="4667">
                <a:solidFill>
                  <a:schemeClr val="tx1">
                    <a:tint val="75000"/>
                  </a:schemeClr>
                </a:solidFill>
              </a:defRPr>
            </a:lvl2pPr>
            <a:lvl3pPr marL="2133570" indent="0">
              <a:buNone/>
              <a:defRPr sz="4200">
                <a:solidFill>
                  <a:schemeClr val="tx1">
                    <a:tint val="75000"/>
                  </a:schemeClr>
                </a:solidFill>
              </a:defRPr>
            </a:lvl3pPr>
            <a:lvl4pPr marL="3200354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4pPr>
            <a:lvl5pPr marL="4267139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5pPr>
            <a:lvl6pPr marL="5333924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6pPr>
            <a:lvl7pPr marL="6400709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7pPr>
            <a:lvl8pPr marL="7467493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8pPr>
            <a:lvl9pPr marL="8534278" indent="0">
              <a:buNone/>
              <a:defRPr sz="37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8461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55800" y="4259792"/>
            <a:ext cx="12090400" cy="1015312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01800" y="4259792"/>
            <a:ext cx="12090400" cy="1015312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6968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505" y="851960"/>
            <a:ext cx="24536400" cy="309298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9507" y="3922714"/>
            <a:ext cx="12034836" cy="1922461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6785" indent="0">
              <a:buNone/>
              <a:defRPr sz="4667" b="1"/>
            </a:lvl2pPr>
            <a:lvl3pPr marL="2133570" indent="0">
              <a:buNone/>
              <a:defRPr sz="4200" b="1"/>
            </a:lvl3pPr>
            <a:lvl4pPr marL="3200354" indent="0">
              <a:buNone/>
              <a:defRPr sz="3733" b="1"/>
            </a:lvl4pPr>
            <a:lvl5pPr marL="4267139" indent="0">
              <a:buNone/>
              <a:defRPr sz="3733" b="1"/>
            </a:lvl5pPr>
            <a:lvl6pPr marL="5333924" indent="0">
              <a:buNone/>
              <a:defRPr sz="3733" b="1"/>
            </a:lvl6pPr>
            <a:lvl7pPr marL="6400709" indent="0">
              <a:buNone/>
              <a:defRPr sz="3733" b="1"/>
            </a:lvl7pPr>
            <a:lvl8pPr marL="7467493" indent="0">
              <a:buNone/>
              <a:defRPr sz="3733" b="1"/>
            </a:lvl8pPr>
            <a:lvl9pPr marL="8534278" indent="0">
              <a:buNone/>
              <a:defRPr sz="37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59507" y="5845175"/>
            <a:ext cx="12034836" cy="85973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401800" y="3922714"/>
            <a:ext cx="12094105" cy="1922461"/>
          </a:xfrm>
        </p:spPr>
        <p:txBody>
          <a:bodyPr anchor="b"/>
          <a:lstStyle>
            <a:lvl1pPr marL="0" indent="0">
              <a:buNone/>
              <a:defRPr sz="5600" b="1"/>
            </a:lvl1pPr>
            <a:lvl2pPr marL="1066785" indent="0">
              <a:buNone/>
              <a:defRPr sz="4667" b="1"/>
            </a:lvl2pPr>
            <a:lvl3pPr marL="2133570" indent="0">
              <a:buNone/>
              <a:defRPr sz="4200" b="1"/>
            </a:lvl3pPr>
            <a:lvl4pPr marL="3200354" indent="0">
              <a:buNone/>
              <a:defRPr sz="3733" b="1"/>
            </a:lvl4pPr>
            <a:lvl5pPr marL="4267139" indent="0">
              <a:buNone/>
              <a:defRPr sz="3733" b="1"/>
            </a:lvl5pPr>
            <a:lvl6pPr marL="5333924" indent="0">
              <a:buNone/>
              <a:defRPr sz="3733" b="1"/>
            </a:lvl6pPr>
            <a:lvl7pPr marL="6400709" indent="0">
              <a:buNone/>
              <a:defRPr sz="3733" b="1"/>
            </a:lvl7pPr>
            <a:lvl8pPr marL="7467493" indent="0">
              <a:buNone/>
              <a:defRPr sz="3733" b="1"/>
            </a:lvl8pPr>
            <a:lvl9pPr marL="8534278" indent="0">
              <a:buNone/>
              <a:defRPr sz="37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401800" y="5845175"/>
            <a:ext cx="12094105" cy="85973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4697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3924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9006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506" y="1066800"/>
            <a:ext cx="9175220" cy="3733800"/>
          </a:xfrm>
        </p:spPr>
        <p:txBody>
          <a:bodyPr anchor="b"/>
          <a:lstStyle>
            <a:lvl1pPr>
              <a:defRPr sz="74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4105" y="2303993"/>
            <a:ext cx="14401800" cy="11371792"/>
          </a:xfrm>
        </p:spPr>
        <p:txBody>
          <a:bodyPr/>
          <a:lstStyle>
            <a:lvl1pPr>
              <a:defRPr sz="7467"/>
            </a:lvl1pPr>
            <a:lvl2pPr>
              <a:defRPr sz="6533"/>
            </a:lvl2pPr>
            <a:lvl3pPr>
              <a:defRPr sz="5600"/>
            </a:lvl3pPr>
            <a:lvl4pPr>
              <a:defRPr sz="4667"/>
            </a:lvl4pPr>
            <a:lvl5pPr>
              <a:defRPr sz="4667"/>
            </a:lvl5pPr>
            <a:lvl6pPr>
              <a:defRPr sz="4667"/>
            </a:lvl6pPr>
            <a:lvl7pPr>
              <a:defRPr sz="4667"/>
            </a:lvl7pPr>
            <a:lvl8pPr>
              <a:defRPr sz="4667"/>
            </a:lvl8pPr>
            <a:lvl9pPr>
              <a:defRPr sz="4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59506" y="4800600"/>
            <a:ext cx="9175220" cy="8893705"/>
          </a:xfrm>
        </p:spPr>
        <p:txBody>
          <a:bodyPr/>
          <a:lstStyle>
            <a:lvl1pPr marL="0" indent="0">
              <a:buNone/>
              <a:defRPr sz="3733"/>
            </a:lvl1pPr>
            <a:lvl2pPr marL="1066785" indent="0">
              <a:buNone/>
              <a:defRPr sz="3267"/>
            </a:lvl2pPr>
            <a:lvl3pPr marL="2133570" indent="0">
              <a:buNone/>
              <a:defRPr sz="2800"/>
            </a:lvl3pPr>
            <a:lvl4pPr marL="3200354" indent="0">
              <a:buNone/>
              <a:defRPr sz="2333"/>
            </a:lvl4pPr>
            <a:lvl5pPr marL="4267139" indent="0">
              <a:buNone/>
              <a:defRPr sz="2333"/>
            </a:lvl5pPr>
            <a:lvl6pPr marL="5333924" indent="0">
              <a:buNone/>
              <a:defRPr sz="2333"/>
            </a:lvl6pPr>
            <a:lvl7pPr marL="6400709" indent="0">
              <a:buNone/>
              <a:defRPr sz="2333"/>
            </a:lvl7pPr>
            <a:lvl8pPr marL="7467493" indent="0">
              <a:buNone/>
              <a:defRPr sz="2333"/>
            </a:lvl8pPr>
            <a:lvl9pPr marL="8534278" indent="0">
              <a:buNone/>
              <a:defRPr sz="233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45857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506" y="1066800"/>
            <a:ext cx="9175220" cy="3733800"/>
          </a:xfrm>
        </p:spPr>
        <p:txBody>
          <a:bodyPr anchor="b"/>
          <a:lstStyle>
            <a:lvl1pPr>
              <a:defRPr sz="746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094105" y="2303993"/>
            <a:ext cx="14401800" cy="11371792"/>
          </a:xfrm>
        </p:spPr>
        <p:txBody>
          <a:bodyPr anchor="t"/>
          <a:lstStyle>
            <a:lvl1pPr marL="0" indent="0">
              <a:buNone/>
              <a:defRPr sz="7467"/>
            </a:lvl1pPr>
            <a:lvl2pPr marL="1066785" indent="0">
              <a:buNone/>
              <a:defRPr sz="6533"/>
            </a:lvl2pPr>
            <a:lvl3pPr marL="2133570" indent="0">
              <a:buNone/>
              <a:defRPr sz="5600"/>
            </a:lvl3pPr>
            <a:lvl4pPr marL="3200354" indent="0">
              <a:buNone/>
              <a:defRPr sz="4667"/>
            </a:lvl4pPr>
            <a:lvl5pPr marL="4267139" indent="0">
              <a:buNone/>
              <a:defRPr sz="4667"/>
            </a:lvl5pPr>
            <a:lvl6pPr marL="5333924" indent="0">
              <a:buNone/>
              <a:defRPr sz="4667"/>
            </a:lvl6pPr>
            <a:lvl7pPr marL="6400709" indent="0">
              <a:buNone/>
              <a:defRPr sz="4667"/>
            </a:lvl7pPr>
            <a:lvl8pPr marL="7467493" indent="0">
              <a:buNone/>
              <a:defRPr sz="4667"/>
            </a:lvl8pPr>
            <a:lvl9pPr marL="8534278" indent="0">
              <a:buNone/>
              <a:defRPr sz="4667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59506" y="4800600"/>
            <a:ext cx="9175220" cy="8893705"/>
          </a:xfrm>
        </p:spPr>
        <p:txBody>
          <a:bodyPr/>
          <a:lstStyle>
            <a:lvl1pPr marL="0" indent="0">
              <a:buNone/>
              <a:defRPr sz="3733"/>
            </a:lvl1pPr>
            <a:lvl2pPr marL="1066785" indent="0">
              <a:buNone/>
              <a:defRPr sz="3267"/>
            </a:lvl2pPr>
            <a:lvl3pPr marL="2133570" indent="0">
              <a:buNone/>
              <a:defRPr sz="2800"/>
            </a:lvl3pPr>
            <a:lvl4pPr marL="3200354" indent="0">
              <a:buNone/>
              <a:defRPr sz="2333"/>
            </a:lvl4pPr>
            <a:lvl5pPr marL="4267139" indent="0">
              <a:buNone/>
              <a:defRPr sz="2333"/>
            </a:lvl5pPr>
            <a:lvl6pPr marL="5333924" indent="0">
              <a:buNone/>
              <a:defRPr sz="2333"/>
            </a:lvl6pPr>
            <a:lvl7pPr marL="6400709" indent="0">
              <a:buNone/>
              <a:defRPr sz="2333"/>
            </a:lvl7pPr>
            <a:lvl8pPr marL="7467493" indent="0">
              <a:buNone/>
              <a:defRPr sz="2333"/>
            </a:lvl8pPr>
            <a:lvl9pPr marL="8534278" indent="0">
              <a:buNone/>
              <a:defRPr sz="233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09763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55800" y="851960"/>
            <a:ext cx="24536400" cy="30929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5800" y="4259792"/>
            <a:ext cx="24536400" cy="10153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55800" y="14831485"/>
            <a:ext cx="6400800" cy="8519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E7817-E4F8-0F4E-80C4-2B05319287E4}" type="datetimeFigureOut">
              <a:rPr kumimoji="1" lang="zh-CN" altLang="en-US" smtClean="0"/>
              <a:t>2025/9/12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423400" y="14831485"/>
            <a:ext cx="9601200" cy="8519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091400" y="14831485"/>
            <a:ext cx="6400800" cy="8519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8D551-8D11-C343-B715-BD325A1B6FA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1021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50" r:id="rId13"/>
  </p:sldLayoutIdLst>
  <p:txStyles>
    <p:titleStyle>
      <a:lvl1pPr algn="l" defTabSz="2133570" rtl="0" eaLnBrk="1" latinLnBrk="0" hangingPunct="1">
        <a:lnSpc>
          <a:spcPct val="90000"/>
        </a:lnSpc>
        <a:spcBef>
          <a:spcPct val="0"/>
        </a:spcBef>
        <a:buNone/>
        <a:defRPr sz="102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3392" indent="-533392" algn="l" defTabSz="2133570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6533" kern="1200">
          <a:solidFill>
            <a:schemeClr val="tx1"/>
          </a:solidFill>
          <a:latin typeface="+mn-lt"/>
          <a:ea typeface="+mn-ea"/>
          <a:cs typeface="+mn-cs"/>
        </a:defRPr>
      </a:lvl1pPr>
      <a:lvl2pPr marL="1600177" indent="-533392" algn="l" defTabSz="213357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666962" indent="-533392" algn="l" defTabSz="213357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4667" kern="1200">
          <a:solidFill>
            <a:schemeClr val="tx1"/>
          </a:solidFill>
          <a:latin typeface="+mn-lt"/>
          <a:ea typeface="+mn-ea"/>
          <a:cs typeface="+mn-cs"/>
        </a:defRPr>
      </a:lvl3pPr>
      <a:lvl4pPr marL="3733747" indent="-533392" algn="l" defTabSz="213357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800531" indent="-533392" algn="l" defTabSz="213357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867316" indent="-533392" algn="l" defTabSz="213357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934101" indent="-533392" algn="l" defTabSz="213357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8000886" indent="-533392" algn="l" defTabSz="213357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9067670" indent="-533392" algn="l" defTabSz="213357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357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66785" algn="l" defTabSz="213357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3570" algn="l" defTabSz="213357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354" algn="l" defTabSz="213357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4pPr>
      <a:lvl5pPr marL="4267139" algn="l" defTabSz="213357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5pPr>
      <a:lvl6pPr marL="5333924" algn="l" defTabSz="213357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6pPr>
      <a:lvl7pPr marL="6400709" algn="l" defTabSz="213357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7pPr>
      <a:lvl8pPr marL="7467493" algn="l" defTabSz="213357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8pPr>
      <a:lvl9pPr marL="8534278" algn="l" defTabSz="2133570" rtl="0" eaLnBrk="1" latinLnBrk="0" hangingPunct="1">
        <a:defRPr sz="4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629400" y="5726978"/>
            <a:ext cx="199796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8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出海：全球趋势洞察与未来机遇</a:t>
            </a:r>
            <a:endParaRPr lang="en-US" altLang="zh-CN" sz="8000" b="1" spc="178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690360" y="8807624"/>
            <a:ext cx="4040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非凡产研 </a:t>
            </a:r>
            <a:r>
              <a:rPr lang="en-GB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CEO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21000">
                      <a:srgbClr val="EDC5FF"/>
                    </a:gs>
                    <a:gs pos="61997">
                      <a:srgbClr val="FD8FA2"/>
                    </a:gs>
                    <a:gs pos="39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吴畏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85E321E-8611-B8BB-D0E7-FB68EC21F324}"/>
              </a:ext>
            </a:extLst>
          </p:cNvPr>
          <p:cNvSpPr txBox="1"/>
          <p:nvPr/>
        </p:nvSpPr>
        <p:spPr>
          <a:xfrm>
            <a:off x="6666914" y="7430274"/>
            <a:ext cx="182762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出海第二阶段的关键词</a:t>
            </a:r>
            <a:r>
              <a:rPr lang="en-US" altLang="zh-CN" sz="4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——“</a:t>
            </a:r>
            <a:r>
              <a:rPr lang="zh-CN" altLang="en-US" sz="4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从工具到常驻，从常驻到结果”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74C8F-ECB4-1994-7CD1-3E0170812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8A459E-EF8F-80D1-23DD-0E9E5B300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成功模式剖析</a:t>
            </a:r>
            <a:r>
              <a:rPr lang="en-US" altLang="zh-CN" dirty="0"/>
              <a:t>——</a:t>
            </a:r>
            <a:r>
              <a:rPr lang="zh-CN" altLang="en-US" dirty="0"/>
              <a:t>垂直赛道精细化运营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449CD3A-0CA8-64DA-CA09-4CCCF07F6CFE}"/>
              </a:ext>
            </a:extLst>
          </p:cNvPr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SeaArt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AI,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Fotor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PolyBuzz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CrushOn.AI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0EFC2A8-92BF-52F3-C1A5-53500354E110}"/>
              </a:ext>
            </a:extLst>
          </p:cNvPr>
          <p:cNvSpPr txBox="1"/>
          <p:nvPr/>
        </p:nvSpPr>
        <p:spPr>
          <a:xfrm>
            <a:off x="4273061" y="7301116"/>
            <a:ext cx="2050952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特点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聚焦于一个特定用户需求，如图片美化、二次元社区、情感寄托。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通过深度的社区运营和精准的</a:t>
            </a:r>
            <a:r>
              <a:rPr lang="en-US" altLang="zh-CN" sz="2800" b="1" dirty="0">
                <a:solidFill>
                  <a:schemeClr val="bg1"/>
                </a:solidFill>
              </a:rPr>
              <a:t>KOL</a:t>
            </a:r>
            <a:r>
              <a:rPr lang="zh-CN" altLang="en-US" sz="2800" b="1" dirty="0">
                <a:solidFill>
                  <a:schemeClr val="bg1"/>
                </a:solidFill>
              </a:rPr>
              <a:t>营销建立用户忠诚度。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产品迭代快速，紧跟用户反馈和社区潮流。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案例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en-US" altLang="zh-CN" sz="36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SeaArt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 AI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出海产品中活跃用户排名 第</a:t>
            </a:r>
            <a:r>
              <a:rPr lang="en-US" altLang="zh-CN" sz="2800" b="1" dirty="0">
                <a:solidFill>
                  <a:schemeClr val="bg1"/>
                </a:solidFill>
              </a:rPr>
              <a:t>1 (1090</a:t>
            </a:r>
            <a:r>
              <a:rPr lang="zh-CN" altLang="en-US" sz="2800" b="1" dirty="0">
                <a:solidFill>
                  <a:schemeClr val="bg1"/>
                </a:solidFill>
              </a:rPr>
              <a:t>万</a:t>
            </a:r>
            <a:r>
              <a:rPr lang="en-US" altLang="zh-CN" sz="2800" b="1" dirty="0">
                <a:solidFill>
                  <a:schemeClr val="bg1"/>
                </a:solidFill>
              </a:rPr>
              <a:t>)</a:t>
            </a:r>
            <a:r>
              <a:rPr lang="zh-CN" altLang="en-US" sz="2800" b="1" dirty="0">
                <a:solidFill>
                  <a:schemeClr val="bg1"/>
                </a:solidFill>
              </a:rPr>
              <a:t>。成功打造了围绕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绘画的创作者社区，用户粘性高。</a:t>
            </a:r>
          </a:p>
        </p:txBody>
      </p:sp>
    </p:spTree>
    <p:extLst>
      <p:ext uri="{BB962C8B-B14F-4D97-AF65-F5344CB8AC3E}">
        <p14:creationId xmlns:p14="http://schemas.microsoft.com/office/powerpoint/2010/main" val="2374137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5BAE9-E1B0-9565-320D-EB04ACED1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8469DF-7443-AAFE-F41B-94B8881EA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成功模式剖析</a:t>
            </a:r>
            <a:r>
              <a:rPr lang="en-US" altLang="zh-CN" dirty="0"/>
              <a:t>——</a:t>
            </a:r>
            <a:r>
              <a:rPr lang="zh-CN" altLang="en-US" dirty="0"/>
              <a:t>垂直赛道精细化运营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A232F10-BD6B-C360-494F-E1742EE79AFF}"/>
              </a:ext>
            </a:extLst>
          </p:cNvPr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SeaArt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AI,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Fotor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PolyBuzz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CrushOn.AI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AA85508-29A6-8E61-DF7B-631F2C1950EA}"/>
              </a:ext>
            </a:extLst>
          </p:cNvPr>
          <p:cNvSpPr txBox="1"/>
          <p:nvPr/>
        </p:nvSpPr>
        <p:spPr>
          <a:xfrm>
            <a:off x="4273061" y="7301116"/>
            <a:ext cx="2050952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特点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聚焦于一个特定用户需求，如图片美化、二次元社区、情感寄托。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通过深度的社区运营和精准的</a:t>
            </a:r>
            <a:r>
              <a:rPr lang="en-US" altLang="zh-CN" sz="2800" b="1" dirty="0">
                <a:solidFill>
                  <a:schemeClr val="bg1"/>
                </a:solidFill>
              </a:rPr>
              <a:t>KOL</a:t>
            </a:r>
            <a:r>
              <a:rPr lang="zh-CN" altLang="en-US" sz="2800" b="1" dirty="0">
                <a:solidFill>
                  <a:schemeClr val="bg1"/>
                </a:solidFill>
              </a:rPr>
              <a:t>营销建立用户忠诚度。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产品迭代快速，紧跟用户反馈和社区潮流。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案例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en-US" altLang="zh-CN" sz="36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SeaArt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 AI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出海产品中活跃用户排名 第</a:t>
            </a:r>
            <a:r>
              <a:rPr lang="en-US" altLang="zh-CN" sz="2800" b="1" dirty="0">
                <a:solidFill>
                  <a:schemeClr val="bg1"/>
                </a:solidFill>
              </a:rPr>
              <a:t>1 (1090</a:t>
            </a:r>
            <a:r>
              <a:rPr lang="zh-CN" altLang="en-US" sz="2800" b="1" dirty="0">
                <a:solidFill>
                  <a:schemeClr val="bg1"/>
                </a:solidFill>
              </a:rPr>
              <a:t>万</a:t>
            </a:r>
            <a:r>
              <a:rPr lang="en-US" altLang="zh-CN" sz="2800" b="1" dirty="0">
                <a:solidFill>
                  <a:schemeClr val="bg1"/>
                </a:solidFill>
              </a:rPr>
              <a:t>)</a:t>
            </a:r>
            <a:r>
              <a:rPr lang="zh-CN" altLang="en-US" sz="2800" b="1" dirty="0">
                <a:solidFill>
                  <a:schemeClr val="bg1"/>
                </a:solidFill>
              </a:rPr>
              <a:t>。成功打造了围绕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绘画的创作者社区，用户粘性高。</a:t>
            </a:r>
          </a:p>
        </p:txBody>
      </p:sp>
    </p:spTree>
    <p:extLst>
      <p:ext uri="{BB962C8B-B14F-4D97-AF65-F5344CB8AC3E}">
        <p14:creationId xmlns:p14="http://schemas.microsoft.com/office/powerpoint/2010/main" val="4023075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E20BC4-7792-6D68-FC49-6EF1E2CA1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8024" y="6165099"/>
            <a:ext cx="21951952" cy="1835901"/>
          </a:xfrm>
        </p:spPr>
        <p:txBody>
          <a:bodyPr/>
          <a:lstStyle/>
          <a:p>
            <a:r>
              <a:rPr lang="zh-CN" altLang="en-US" dirty="0"/>
              <a:t>赛道深潜：高增长领域的机遇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EB208F4-3ACB-7F5C-7DE4-197240B20E81}"/>
              </a:ext>
            </a:extLst>
          </p:cNvPr>
          <p:cNvSpPr txBox="1"/>
          <p:nvPr/>
        </p:nvSpPr>
        <p:spPr>
          <a:xfrm>
            <a:off x="4194879" y="8001000"/>
            <a:ext cx="20058243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正如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BVP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报告所指出的，浏览器和视频生成赛道正在成为新的增长热点。我们的数据也验证了这一趋势。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FAF3B83-3836-0C13-B9CF-874AB0B5E169}"/>
              </a:ext>
            </a:extLst>
          </p:cNvPr>
          <p:cNvSpPr txBox="1"/>
          <p:nvPr/>
        </p:nvSpPr>
        <p:spPr>
          <a:xfrm>
            <a:off x="7113954" y="8983021"/>
            <a:ext cx="1422009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130000"/>
              </a:lnSpc>
              <a:defRPr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我们将聚焦于增长最快的潜力赛道和产品</a:t>
            </a:r>
          </a:p>
        </p:txBody>
      </p:sp>
    </p:spTree>
    <p:extLst>
      <p:ext uri="{BB962C8B-B14F-4D97-AF65-F5344CB8AC3E}">
        <p14:creationId xmlns:p14="http://schemas.microsoft.com/office/powerpoint/2010/main" val="2605571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AFD17F-36D7-6319-7B8F-8797D00B7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增长最快的出海产品 </a:t>
            </a:r>
            <a:r>
              <a:rPr lang="en-US" altLang="zh-CN" dirty="0"/>
              <a:t>(</a:t>
            </a:r>
            <a:r>
              <a:rPr lang="zh-CN" altLang="en-US" dirty="0"/>
              <a:t>访问量环比</a:t>
            </a:r>
            <a:r>
              <a:rPr lang="en-US" altLang="zh-CN" dirty="0"/>
              <a:t>)</a:t>
            </a:r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0A4E8423-7C08-4F8D-C20C-399F2BEE3178}"/>
              </a:ext>
            </a:extLst>
          </p:cNvPr>
          <p:cNvGrpSpPr/>
          <p:nvPr/>
        </p:nvGrpSpPr>
        <p:grpSpPr>
          <a:xfrm>
            <a:off x="4949835" y="5243146"/>
            <a:ext cx="18548331" cy="8543193"/>
            <a:chOff x="5010447" y="5243146"/>
            <a:chExt cx="18548331" cy="8543193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2C18EFE-26F6-4092-C9D3-1241EBA7D9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10447" y="5243146"/>
              <a:ext cx="9213553" cy="8543193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B2EC463-C8FE-B64D-D60D-15BD66293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883474" y="5243146"/>
              <a:ext cx="8675304" cy="8543193"/>
            </a:xfrm>
            <a:prstGeom prst="rect">
              <a:avLst/>
            </a:prstGeom>
          </p:spPr>
        </p:pic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7622A44C-E169-3513-7D0A-AF1D14FADD1F}"/>
              </a:ext>
            </a:extLst>
          </p:cNvPr>
          <p:cNvSpPr txBox="1"/>
          <p:nvPr/>
        </p:nvSpPr>
        <p:spPr>
          <a:xfrm>
            <a:off x="4783015" y="4564262"/>
            <a:ext cx="18944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个人助理</a:t>
            </a:r>
            <a:r>
              <a:rPr lang="en-US" altLang="zh-CN" sz="2400" b="1" dirty="0">
                <a:solidFill>
                  <a:schemeClr val="bg1"/>
                </a:solidFill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</a:rPr>
              <a:t>智能体</a:t>
            </a:r>
            <a:r>
              <a:rPr lang="en-US" altLang="zh-CN" sz="2400" b="1" dirty="0">
                <a:solidFill>
                  <a:schemeClr val="bg1"/>
                </a:solidFill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</a:rPr>
              <a:t>工作流工具的供给端活跃，强“需求耦合度”带来爆发式增长；同时，新锐图像工具仍能快速放量（如 </a:t>
            </a:r>
            <a:r>
              <a:rPr lang="en-US" altLang="zh-CN" sz="2400" b="1" dirty="0">
                <a:solidFill>
                  <a:schemeClr val="bg1"/>
                </a:solidFill>
              </a:rPr>
              <a:t>Komiko</a:t>
            </a:r>
            <a:r>
              <a:rPr lang="zh-CN" altLang="en-US" sz="2400" b="1" dirty="0">
                <a:solidFill>
                  <a:schemeClr val="bg1"/>
                </a:solidFill>
              </a:rPr>
              <a:t>、</a:t>
            </a:r>
            <a:r>
              <a:rPr lang="en-US" altLang="zh-CN" sz="2400" b="1" dirty="0">
                <a:solidFill>
                  <a:schemeClr val="bg1"/>
                </a:solidFill>
              </a:rPr>
              <a:t>A1.art</a:t>
            </a:r>
            <a:r>
              <a:rPr lang="zh-CN" altLang="en-US" sz="2400" b="1" dirty="0">
                <a:solidFill>
                  <a:schemeClr val="bg1"/>
                </a:solidFill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411855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A0452-7722-E56E-E15B-B258E1E63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BBD64A-9406-C4C0-8A9A-E6E37B3A2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增长最快的出海产品 </a:t>
            </a:r>
            <a:r>
              <a:rPr lang="en-US" altLang="zh-CN" dirty="0"/>
              <a:t>(</a:t>
            </a:r>
            <a:r>
              <a:rPr lang="zh-CN" altLang="en-US" dirty="0"/>
              <a:t>活跃用户环比</a:t>
            </a:r>
            <a:r>
              <a:rPr lang="en-US" altLang="zh-CN" dirty="0"/>
              <a:t>)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5BE3A95-0085-DB9A-71E4-46DD3ED50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834" y="5243146"/>
            <a:ext cx="9563335" cy="855421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888026A-CE9B-AADF-99F8-15E7561F4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1185" y="5243146"/>
            <a:ext cx="9053948" cy="855421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3F8C481E-129D-CFB8-291A-77AD07571FBB}"/>
              </a:ext>
            </a:extLst>
          </p:cNvPr>
          <p:cNvSpPr txBox="1"/>
          <p:nvPr/>
        </p:nvSpPr>
        <p:spPr>
          <a:xfrm>
            <a:off x="6135033" y="4564262"/>
            <a:ext cx="16177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洞察：增长不只“引流”，而是深度渗透到月活。伴随式工具（个人助理</a:t>
            </a:r>
            <a:r>
              <a:rPr lang="en-US" altLang="zh-CN" sz="2400" b="1" dirty="0">
                <a:solidFill>
                  <a:schemeClr val="bg1"/>
                </a:solidFill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</a:rPr>
              <a:t>文档</a:t>
            </a:r>
            <a:r>
              <a:rPr lang="en-US" altLang="zh-CN" sz="2400" b="1" dirty="0">
                <a:solidFill>
                  <a:schemeClr val="bg1"/>
                </a:solidFill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</a:rPr>
              <a:t>浏览器侧）更容易转化为可持续 </a:t>
            </a:r>
            <a:r>
              <a:rPr lang="en-US" altLang="zh-CN" sz="2400" b="1" dirty="0">
                <a:solidFill>
                  <a:schemeClr val="bg1"/>
                </a:solidFill>
              </a:rPr>
              <a:t>MAU</a:t>
            </a:r>
            <a:r>
              <a:rPr lang="zh-CN" altLang="en-US" sz="2400" b="1" dirty="0">
                <a:solidFill>
                  <a:schemeClr val="bg1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70720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0E3E8F-4EA4-269B-61BA-1A281E95E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高增长赛道</a:t>
            </a:r>
            <a:r>
              <a:rPr lang="en-US" altLang="zh-CN" dirty="0"/>
              <a:t>: AI in Browser - </a:t>
            </a:r>
            <a:r>
              <a:rPr lang="zh-CN" altLang="en-US" dirty="0"/>
              <a:t>新的流量入口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5F47848-6D3B-0084-EA9C-1F13F57803A0}"/>
              </a:ext>
            </a:extLst>
          </p:cNvPr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代表产品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MaxAI.me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F1A8579-4001-0AA6-F42B-7CEC060BC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04" y="6120639"/>
            <a:ext cx="14666667" cy="737142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1E4B0FC-16C1-E0C8-E79C-46E0BBA0F2FD}"/>
              </a:ext>
            </a:extLst>
          </p:cNvPr>
          <p:cNvSpPr txBox="1"/>
          <p:nvPr/>
        </p:nvSpPr>
        <p:spPr>
          <a:xfrm>
            <a:off x="15785123" y="6120639"/>
            <a:ext cx="12068908" cy="7417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产品形态</a:t>
            </a:r>
            <a:r>
              <a:rPr lang="en-US" altLang="zh-CN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浏览器插件，一键调用多种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模型（</a:t>
            </a:r>
            <a:r>
              <a:rPr lang="en-US" altLang="zh-CN" sz="2800" b="1" dirty="0">
                <a:solidFill>
                  <a:schemeClr val="bg1"/>
                </a:solidFill>
              </a:rPr>
              <a:t>ChatGPT, Gemini, </a:t>
            </a:r>
            <a:r>
              <a:rPr lang="zh-CN" altLang="en-US" sz="2800" b="1" dirty="0">
                <a:solidFill>
                  <a:schemeClr val="bg1"/>
                </a:solidFill>
              </a:rPr>
              <a:t>等）处理网页内容。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惊人增长</a:t>
            </a:r>
            <a:r>
              <a:rPr lang="en-US" altLang="zh-CN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访问量环比 </a:t>
            </a:r>
            <a:r>
              <a:rPr lang="en-US" altLang="zh-CN" sz="2800" b="1" dirty="0">
                <a:solidFill>
                  <a:schemeClr val="bg1"/>
                </a:solidFill>
              </a:rPr>
              <a:t>+894.8%</a:t>
            </a:r>
            <a:r>
              <a:rPr lang="zh-CN" altLang="en-US" sz="2800" b="1" dirty="0">
                <a:solidFill>
                  <a:schemeClr val="bg1"/>
                </a:solidFill>
              </a:rPr>
              <a:t>，活跃用户环比 </a:t>
            </a:r>
            <a:r>
              <a:rPr lang="en-US" altLang="zh-CN" sz="2800" b="1" dirty="0">
                <a:solidFill>
                  <a:schemeClr val="bg1"/>
                </a:solidFill>
              </a:rPr>
              <a:t>+1390.4%</a:t>
            </a:r>
            <a:r>
              <a:rPr lang="zh-CN" altLang="en-US" sz="2800" b="1" dirty="0">
                <a:solidFill>
                  <a:schemeClr val="bg1"/>
                </a:solidFill>
              </a:rPr>
              <a:t>，双榜第一。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成功原因</a:t>
            </a:r>
            <a:r>
              <a:rPr lang="en-US" altLang="zh-CN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轻量级入口</a:t>
            </a:r>
            <a:r>
              <a:rPr lang="en-US" altLang="zh-CN" sz="2800" b="1" dirty="0">
                <a:solidFill>
                  <a:schemeClr val="bg1"/>
                </a:solidFill>
              </a:rPr>
              <a:t>: </a:t>
            </a:r>
            <a:r>
              <a:rPr lang="zh-CN" altLang="en-US" sz="2800" b="1" dirty="0">
                <a:solidFill>
                  <a:schemeClr val="bg1"/>
                </a:solidFill>
              </a:rPr>
              <a:t>无需切换应用，在现有工作流中无缝集成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价值聚合</a:t>
            </a:r>
            <a:r>
              <a:rPr lang="en-US" altLang="zh-CN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聚合多个大模型，为用户提供最大化的便利和价值。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高频场景</a:t>
            </a:r>
            <a:r>
              <a:rPr lang="en-US" altLang="zh-CN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总结、翻译、改写等是浏览器场景下的高频刚需。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启示</a:t>
            </a:r>
            <a:r>
              <a:rPr lang="en-US" altLang="zh-CN" sz="28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浏览器作为最基础的应用，与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的结合拥有巨大想象空间。</a:t>
            </a:r>
          </a:p>
        </p:txBody>
      </p:sp>
    </p:spTree>
    <p:extLst>
      <p:ext uri="{BB962C8B-B14F-4D97-AF65-F5344CB8AC3E}">
        <p14:creationId xmlns:p14="http://schemas.microsoft.com/office/powerpoint/2010/main" val="476827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A8792F-A238-F3B1-E404-E0B8DAF45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高增长赛道</a:t>
            </a:r>
            <a:r>
              <a:rPr lang="en-US" altLang="zh-CN" dirty="0"/>
              <a:t>: </a:t>
            </a:r>
            <a:r>
              <a:rPr lang="zh-CN" altLang="en-US" dirty="0"/>
              <a:t>视频生成 </a:t>
            </a:r>
            <a:r>
              <a:rPr lang="en-US" altLang="zh-CN" dirty="0"/>
              <a:t>- </a:t>
            </a:r>
            <a:r>
              <a:rPr lang="zh-CN" altLang="en-US" dirty="0"/>
              <a:t>内容创作的下一个浪潮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57BE2AE-3B37-673E-8991-CFFA40DE3953}"/>
              </a:ext>
            </a:extLst>
          </p:cNvPr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KLING AI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快手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),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Runwayml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Pika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A77B81F-1B68-CEEF-E485-4C8278F59BCF}"/>
              </a:ext>
            </a:extLst>
          </p:cNvPr>
          <p:cNvSpPr txBox="1"/>
          <p:nvPr/>
        </p:nvSpPr>
        <p:spPr>
          <a:xfrm>
            <a:off x="1746680" y="6925978"/>
            <a:ext cx="14220092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市场趋势</a:t>
            </a:r>
            <a:r>
              <a:rPr lang="en-US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zh-CN" altLang="en-US" sz="3200" dirty="0">
                <a:solidFill>
                  <a:schemeClr val="bg1"/>
                </a:solidFill>
              </a:rPr>
              <a:t>从文生图到文生视频，</a:t>
            </a:r>
            <a:r>
              <a:rPr lang="en-US" altLang="zh-CN" sz="3200" dirty="0">
                <a:solidFill>
                  <a:schemeClr val="bg1"/>
                </a:solidFill>
              </a:rPr>
              <a:t>AI</a:t>
            </a:r>
            <a:r>
              <a:rPr lang="zh-CN" altLang="en-US" sz="3200" dirty="0">
                <a:solidFill>
                  <a:schemeClr val="bg1"/>
                </a:solidFill>
              </a:rPr>
              <a:t>正在重塑内容创作的全流程。</a:t>
            </a:r>
            <a:endParaRPr lang="en-US" altLang="zh-CN" sz="3200" dirty="0">
              <a:solidFill>
                <a:schemeClr val="bg1"/>
              </a:solidFill>
            </a:endParaRPr>
          </a:p>
          <a:p>
            <a:endParaRPr lang="en-US" altLang="zh-CN" sz="3200" b="1" dirty="0">
              <a:solidFill>
                <a:schemeClr val="bg1"/>
              </a:solidFill>
            </a:endParaRPr>
          </a:p>
          <a:p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出海代表</a:t>
            </a:r>
            <a:r>
              <a:rPr lang="en-US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en-US" altLang="zh-CN" sz="3200" dirty="0">
                <a:solidFill>
                  <a:schemeClr val="bg1"/>
                </a:solidFill>
              </a:rPr>
              <a:t>KLING AI</a:t>
            </a:r>
            <a:r>
              <a:rPr lang="zh-CN" altLang="en-US" sz="3200" dirty="0">
                <a:solidFill>
                  <a:schemeClr val="bg1"/>
                </a:solidFill>
              </a:rPr>
              <a:t>一经发布便获得巨大关注，出海访问量达 </a:t>
            </a:r>
            <a:r>
              <a:rPr lang="en-US" altLang="zh-CN" sz="3200" dirty="0">
                <a:solidFill>
                  <a:schemeClr val="bg1"/>
                </a:solidFill>
              </a:rPr>
              <a:t>1377</a:t>
            </a:r>
            <a:r>
              <a:rPr lang="zh-CN" altLang="en-US" sz="3200" dirty="0">
                <a:solidFill>
                  <a:schemeClr val="bg1"/>
                </a:solidFill>
              </a:rPr>
              <a:t>万，活跃用户 </a:t>
            </a:r>
            <a:r>
              <a:rPr lang="en-US" altLang="zh-CN" sz="3200" dirty="0">
                <a:solidFill>
                  <a:schemeClr val="bg1"/>
                </a:solidFill>
              </a:rPr>
              <a:t>458</a:t>
            </a:r>
            <a:r>
              <a:rPr lang="zh-CN" altLang="en-US" sz="3200" dirty="0">
                <a:solidFill>
                  <a:schemeClr val="bg1"/>
                </a:solidFill>
              </a:rPr>
              <a:t>万。效果逼真，生成时长领先。</a:t>
            </a:r>
            <a:endParaRPr lang="en-US" altLang="zh-CN" sz="3200" dirty="0">
              <a:solidFill>
                <a:schemeClr val="bg1"/>
              </a:solidFill>
            </a:endParaRPr>
          </a:p>
          <a:p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挑战与机遇</a:t>
            </a:r>
            <a:r>
              <a:rPr lang="en-US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</a:t>
            </a:r>
          </a:p>
          <a:p>
            <a:r>
              <a:rPr lang="zh-CN" altLang="en-US" sz="3200" dirty="0">
                <a:solidFill>
                  <a:schemeClr val="bg1"/>
                </a:solidFill>
              </a:rPr>
              <a:t>挑战</a:t>
            </a:r>
            <a:r>
              <a:rPr lang="en-US" altLang="zh-CN" sz="3200" dirty="0">
                <a:solidFill>
                  <a:schemeClr val="bg1"/>
                </a:solidFill>
              </a:rPr>
              <a:t>: </a:t>
            </a:r>
            <a:r>
              <a:rPr lang="zh-CN" altLang="en-US" sz="3200" dirty="0">
                <a:solidFill>
                  <a:schemeClr val="bg1"/>
                </a:solidFill>
              </a:rPr>
              <a:t>算力成本高昂，技术壁垒高。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sz="3200" dirty="0">
                <a:solidFill>
                  <a:schemeClr val="bg1"/>
                </a:solidFill>
              </a:rPr>
              <a:t>机遇</a:t>
            </a:r>
            <a:r>
              <a:rPr lang="en-US" altLang="zh-CN" sz="3200" dirty="0">
                <a:solidFill>
                  <a:schemeClr val="bg1"/>
                </a:solidFill>
              </a:rPr>
              <a:t>: </a:t>
            </a:r>
            <a:r>
              <a:rPr lang="zh-CN" altLang="en-US" sz="3200" dirty="0">
                <a:solidFill>
                  <a:schemeClr val="bg1"/>
                </a:solidFill>
              </a:rPr>
              <a:t>在短视频、广告营销、影视制作等领域有颠覆性的应用潜力。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465CF39-F6E2-D35E-B3DF-A99A81D20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1910" y="6998703"/>
            <a:ext cx="11284146" cy="531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117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57079-6E14-18E3-49A1-B43181254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3EB092-2404-9459-5885-9E474EAB2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高增长赛道</a:t>
            </a:r>
            <a:r>
              <a:rPr lang="en-US" altLang="zh-CN" dirty="0"/>
              <a:t>: AI+</a:t>
            </a:r>
            <a:r>
              <a:rPr lang="zh-CN" altLang="en-US" dirty="0"/>
              <a:t>教育 </a:t>
            </a:r>
            <a:r>
              <a:rPr lang="en-US" altLang="zh-CN" dirty="0"/>
              <a:t>- </a:t>
            </a:r>
            <a:r>
              <a:rPr lang="zh-CN" altLang="en-US" dirty="0"/>
              <a:t>潜力巨大的刚需市场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5FD3248-9755-F528-07A8-DE7F08167CFF}"/>
              </a:ext>
            </a:extLst>
          </p:cNvPr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代表产品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Gauth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字节跳动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), Class Companion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13CAC37-3458-049B-EE04-4520DF4410BA}"/>
              </a:ext>
            </a:extLst>
          </p:cNvPr>
          <p:cNvSpPr txBox="1"/>
          <p:nvPr/>
        </p:nvSpPr>
        <p:spPr>
          <a:xfrm>
            <a:off x="12907049" y="6925978"/>
            <a:ext cx="14220092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市场趋势</a:t>
            </a:r>
            <a:r>
              <a:rPr lang="en-US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en-US" altLang="zh-CN" sz="3200" dirty="0">
                <a:solidFill>
                  <a:schemeClr val="bg1"/>
                </a:solidFill>
              </a:rPr>
              <a:t>AI</a:t>
            </a:r>
            <a:r>
              <a:rPr lang="zh-CN" altLang="en-US" sz="3200" dirty="0">
                <a:solidFill>
                  <a:schemeClr val="bg1"/>
                </a:solidFill>
              </a:rPr>
              <a:t>在个性化辅导、作业批改、语言学习等方面展现出巨大价值。</a:t>
            </a:r>
            <a:endParaRPr lang="en-US" altLang="zh-CN" sz="3200" dirty="0">
              <a:solidFill>
                <a:schemeClr val="bg1"/>
              </a:solidFill>
            </a:endParaRPr>
          </a:p>
          <a:p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高增长案例</a:t>
            </a:r>
            <a:r>
              <a:rPr lang="en-US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</a:t>
            </a:r>
          </a:p>
          <a:p>
            <a:r>
              <a:rPr lang="en-US" altLang="zh-CN" sz="3200" dirty="0" err="1">
                <a:solidFill>
                  <a:schemeClr val="bg1"/>
                </a:solidFill>
              </a:rPr>
              <a:t>Gauth</a:t>
            </a:r>
            <a:r>
              <a:rPr lang="en-US" altLang="zh-CN" sz="3200" dirty="0">
                <a:solidFill>
                  <a:schemeClr val="bg1"/>
                </a:solidFill>
              </a:rPr>
              <a:t>: </a:t>
            </a:r>
            <a:r>
              <a:rPr lang="zh-CN" altLang="en-US" sz="3200" dirty="0">
                <a:solidFill>
                  <a:schemeClr val="bg1"/>
                </a:solidFill>
              </a:rPr>
              <a:t>活跃用户激增 </a:t>
            </a:r>
            <a:r>
              <a:rPr lang="en-US" altLang="zh-CN" sz="3200" dirty="0">
                <a:solidFill>
                  <a:schemeClr val="bg1"/>
                </a:solidFill>
              </a:rPr>
              <a:t>+28.15%</a:t>
            </a:r>
            <a:r>
              <a:rPr lang="zh-CN" altLang="en-US" sz="3200" dirty="0">
                <a:solidFill>
                  <a:schemeClr val="bg1"/>
                </a:solidFill>
              </a:rPr>
              <a:t>，已成为赛道头部玩家。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en-US" altLang="zh-CN" sz="3200" dirty="0">
                <a:solidFill>
                  <a:schemeClr val="bg1"/>
                </a:solidFill>
              </a:rPr>
              <a:t>Class Companion: </a:t>
            </a:r>
            <a:r>
              <a:rPr lang="zh-CN" altLang="en-US" sz="3200" dirty="0">
                <a:solidFill>
                  <a:schemeClr val="bg1"/>
                </a:solidFill>
              </a:rPr>
              <a:t>更侧重</a:t>
            </a:r>
            <a:r>
              <a:rPr lang="en-US" altLang="zh-CN" sz="3200" dirty="0">
                <a:solidFill>
                  <a:schemeClr val="bg1"/>
                </a:solidFill>
              </a:rPr>
              <a:t>To B</a:t>
            </a:r>
            <a:r>
              <a:rPr lang="zh-CN" altLang="en-US" sz="3200" dirty="0">
                <a:solidFill>
                  <a:schemeClr val="bg1"/>
                </a:solidFill>
              </a:rPr>
              <a:t>，服务教师，访问量环比暴涨 </a:t>
            </a:r>
            <a:r>
              <a:rPr lang="en-US" altLang="zh-CN" sz="3200" dirty="0">
                <a:solidFill>
                  <a:schemeClr val="bg1"/>
                </a:solidFill>
              </a:rPr>
              <a:t>+814.3%</a:t>
            </a:r>
            <a:r>
              <a:rPr lang="zh-CN" altLang="en-US" sz="3200" dirty="0">
                <a:solidFill>
                  <a:schemeClr val="bg1"/>
                </a:solidFill>
              </a:rPr>
              <a:t>，显示出教育市场的细分需求被激活。</a:t>
            </a:r>
            <a:endParaRPr lang="en-US" altLang="zh-CN" sz="3200" dirty="0">
              <a:solidFill>
                <a:schemeClr val="bg1"/>
              </a:solidFill>
            </a:endParaRPr>
          </a:p>
          <a:p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启示</a:t>
            </a:r>
            <a:r>
              <a:rPr lang="en-US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en-US" altLang="zh-CN" sz="3200" dirty="0">
                <a:solidFill>
                  <a:schemeClr val="bg1"/>
                </a:solidFill>
              </a:rPr>
              <a:t>AI</a:t>
            </a:r>
            <a:r>
              <a:rPr lang="zh-CN" altLang="en-US" sz="3200" dirty="0">
                <a:solidFill>
                  <a:schemeClr val="bg1"/>
                </a:solidFill>
              </a:rPr>
              <a:t>教育产品需要深度理解本地化的教育体系和用户习惯，是精细化运营的典范。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DB33B1D-F3DC-85F2-803D-5383E14BD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355" y="6630996"/>
            <a:ext cx="10132927" cy="61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5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FD4D1-F7EA-873F-6008-EBD93F718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B35DB-D51E-36CC-D9AD-A90D783CF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高增长赛道</a:t>
            </a:r>
            <a:r>
              <a:rPr lang="en-US" altLang="zh-CN" dirty="0"/>
              <a:t>: AI Agent - </a:t>
            </a:r>
            <a:r>
              <a:rPr lang="zh-CN" altLang="en-US" dirty="0"/>
              <a:t>自动化的未来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C1C97D4-482A-619E-7A99-711F58777DB0}"/>
              </a:ext>
            </a:extLst>
          </p:cNvPr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代表产品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Z.ai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智谱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AI), manus.im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蝴蝶效应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AE7ECC9-DCF1-7736-CC26-B7657928A9EA}"/>
              </a:ext>
            </a:extLst>
          </p:cNvPr>
          <p:cNvSpPr txBox="1"/>
          <p:nvPr/>
        </p:nvSpPr>
        <p:spPr>
          <a:xfrm>
            <a:off x="1746680" y="6925978"/>
            <a:ext cx="13305751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市场趋势</a:t>
            </a:r>
            <a:r>
              <a:rPr lang="en-US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zh-CN" altLang="en-US" sz="3200" dirty="0">
                <a:solidFill>
                  <a:schemeClr val="bg1"/>
                </a:solidFill>
              </a:rPr>
              <a:t>从被动回答到主动执行，</a:t>
            </a:r>
            <a:r>
              <a:rPr lang="en-US" altLang="zh-CN" sz="3200" dirty="0">
                <a:solidFill>
                  <a:schemeClr val="bg1"/>
                </a:solidFill>
              </a:rPr>
              <a:t>AI Agent</a:t>
            </a:r>
            <a:r>
              <a:rPr lang="zh-CN" altLang="en-US" sz="3200" dirty="0">
                <a:solidFill>
                  <a:schemeClr val="bg1"/>
                </a:solidFill>
              </a:rPr>
              <a:t>被认为是通向</a:t>
            </a:r>
            <a:r>
              <a:rPr lang="en-US" altLang="zh-CN" sz="3200" dirty="0">
                <a:solidFill>
                  <a:schemeClr val="bg1"/>
                </a:solidFill>
              </a:rPr>
              <a:t>AGI</a:t>
            </a:r>
            <a:r>
              <a:rPr lang="zh-CN" altLang="en-US" sz="3200" dirty="0">
                <a:solidFill>
                  <a:schemeClr val="bg1"/>
                </a:solidFill>
              </a:rPr>
              <a:t>的关键路径。</a:t>
            </a:r>
            <a:endParaRPr lang="en-US" altLang="zh-CN" sz="3200" dirty="0">
              <a:solidFill>
                <a:schemeClr val="bg1"/>
              </a:solidFill>
            </a:endParaRPr>
          </a:p>
          <a:p>
            <a:endParaRPr lang="en-US" altLang="zh-CN" sz="3200" b="1" dirty="0">
              <a:solidFill>
                <a:schemeClr val="bg1"/>
              </a:solidFill>
            </a:endParaRPr>
          </a:p>
          <a:p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出海代表</a:t>
            </a:r>
            <a:r>
              <a:rPr lang="en-US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Z.ai</a:t>
            </a:r>
          </a:p>
          <a:p>
            <a:r>
              <a:rPr lang="zh-CN" altLang="en-US" sz="3200" dirty="0">
                <a:solidFill>
                  <a:schemeClr val="bg1"/>
                </a:solidFill>
              </a:rPr>
              <a:t>智谱</a:t>
            </a:r>
            <a:r>
              <a:rPr lang="en-US" altLang="zh-CN" sz="3200" dirty="0">
                <a:solidFill>
                  <a:schemeClr val="bg1"/>
                </a:solidFill>
              </a:rPr>
              <a:t>AI</a:t>
            </a:r>
            <a:r>
              <a:rPr lang="zh-CN" altLang="en-US" sz="3200" dirty="0">
                <a:solidFill>
                  <a:schemeClr val="bg1"/>
                </a:solidFill>
              </a:rPr>
              <a:t>旗下产品，定位智能体，访问量环比增长 </a:t>
            </a:r>
            <a:r>
              <a:rPr lang="en-US" altLang="zh-CN" sz="3200" dirty="0">
                <a:solidFill>
                  <a:schemeClr val="bg1"/>
                </a:solidFill>
              </a:rPr>
              <a:t>+431.5%</a:t>
            </a:r>
            <a:r>
              <a:rPr lang="zh-CN" altLang="en-US" sz="3200" dirty="0">
                <a:solidFill>
                  <a:schemeClr val="bg1"/>
                </a:solidFill>
              </a:rPr>
              <a:t>，活跃用户增长 </a:t>
            </a:r>
            <a:r>
              <a:rPr lang="en-US" altLang="zh-CN" sz="3200" dirty="0">
                <a:solidFill>
                  <a:schemeClr val="bg1"/>
                </a:solidFill>
              </a:rPr>
              <a:t>+228.9%</a:t>
            </a:r>
            <a:r>
              <a:rPr lang="zh-CN" altLang="en-US" sz="3200" dirty="0">
                <a:solidFill>
                  <a:schemeClr val="bg1"/>
                </a:solidFill>
              </a:rPr>
              <a:t>。显示出市场对于能执行复杂任务的</a:t>
            </a:r>
            <a:r>
              <a:rPr lang="en-US" altLang="zh-CN" sz="3200" dirty="0">
                <a:solidFill>
                  <a:schemeClr val="bg1"/>
                </a:solidFill>
              </a:rPr>
              <a:t>AI</a:t>
            </a:r>
            <a:r>
              <a:rPr lang="zh-CN" altLang="en-US" sz="3200" dirty="0">
                <a:solidFill>
                  <a:schemeClr val="bg1"/>
                </a:solidFill>
              </a:rPr>
              <a:t>产品的高度期待。</a:t>
            </a:r>
            <a:endParaRPr lang="en-US" altLang="zh-CN" sz="3200" dirty="0">
              <a:solidFill>
                <a:schemeClr val="bg1"/>
              </a:solidFill>
            </a:endParaRPr>
          </a:p>
          <a:p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启示</a:t>
            </a:r>
            <a:r>
              <a:rPr lang="en-US" altLang="zh-CN" sz="40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</a:t>
            </a:r>
          </a:p>
          <a:p>
            <a:r>
              <a:rPr lang="zh-CN" altLang="en-US" sz="3200" dirty="0">
                <a:solidFill>
                  <a:schemeClr val="bg1"/>
                </a:solidFill>
              </a:rPr>
              <a:t>目前</a:t>
            </a:r>
            <a:r>
              <a:rPr lang="en-US" altLang="zh-CN" sz="3200" dirty="0">
                <a:solidFill>
                  <a:schemeClr val="bg1"/>
                </a:solidFill>
              </a:rPr>
              <a:t>Agent</a:t>
            </a:r>
            <a:r>
              <a:rPr lang="zh-CN" altLang="en-US" sz="3200" dirty="0">
                <a:solidFill>
                  <a:schemeClr val="bg1"/>
                </a:solidFill>
              </a:rPr>
              <a:t>产品仍处于早期，但在工作流自动化、个人助理、游戏等领域已展现出巨大潜力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457FC70-A41D-19C8-25A3-1A8E50642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2883" y="7415900"/>
            <a:ext cx="12071905" cy="440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96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D094C3-9A2D-41DA-8ED4-3E6AAF779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趋势总结</a:t>
            </a:r>
            <a:r>
              <a:rPr lang="en-US" altLang="zh-CN" dirty="0"/>
              <a:t>1: </a:t>
            </a:r>
            <a:r>
              <a:rPr lang="zh-CN" altLang="en-US" dirty="0"/>
              <a:t>从“聊天”到“办事”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47AD5A3C-42E8-B7E7-CBB3-DF14C481FF20}"/>
              </a:ext>
            </a:extLst>
          </p:cNvPr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783A16A-F2D5-48BA-A04F-CD05494486D0}"/>
              </a:ext>
            </a:extLst>
          </p:cNvPr>
          <p:cNvSpPr txBox="1"/>
          <p:nvPr/>
        </p:nvSpPr>
        <p:spPr>
          <a:xfrm>
            <a:off x="5087815" y="8001000"/>
            <a:ext cx="18141461" cy="222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通用聊天机器人的流量趋于稳定，增长点在于能解决具体问题的垂直应用。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无论是图片编辑、视频生成，还是文档处理、作业辅导，用户越来越倾向于为高效的“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工具”付费。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“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AI+X”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的模式正在各行各业开花结果。</a:t>
            </a:r>
          </a:p>
        </p:txBody>
      </p:sp>
    </p:spTree>
    <p:extLst>
      <p:ext uri="{BB962C8B-B14F-4D97-AF65-F5344CB8AC3E}">
        <p14:creationId xmlns:p14="http://schemas.microsoft.com/office/powerpoint/2010/main" val="1860456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526099" y="6039979"/>
            <a:ext cx="20392523" cy="516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全球格局稳定，应用层创新活跃：</a:t>
            </a:r>
            <a:endParaRPr lang="en-US" altLang="zh-CN" sz="4000" b="1" spc="178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ChatGPT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Gemini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为代表的基础模型产品占据流量顶端，但增长机会更多涌现在创新的应用层产品，尤其是在特定垂直领域。</a:t>
            </a:r>
            <a:endParaRPr lang="en-US" altLang="zh-CN" sz="24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en-US" altLang="zh-CN" sz="32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en-US" altLang="zh-CN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出海势头强劲，形成规模效应</a:t>
            </a:r>
            <a:r>
              <a:rPr lang="zh-CN" altLang="en-US" sz="40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40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基于强大的供应链、运营能力和国内市场验证，中国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公司在图片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视频编辑、情感陪伴、教育等赛道表现突出，已有多款产品进入全球视野。</a:t>
            </a:r>
            <a:endParaRPr lang="en-US" altLang="zh-CN" sz="24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en-US" altLang="zh-CN" sz="32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spc="178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新增长引擎显现</a:t>
            </a:r>
            <a:r>
              <a:rPr lang="zh-CN" altLang="en-US" sz="40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4000" b="1" spc="178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浏览器插件（如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MaxAI.me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）、视频生成（如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KLING AI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）和</a:t>
            </a:r>
            <a:r>
              <a:rPr lang="en-US" altLang="zh-CN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教育（如</a:t>
            </a:r>
            <a:r>
              <a:rPr lang="en-US" altLang="zh-CN" sz="2400" b="1" spc="178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Gauth</a:t>
            </a:r>
            <a:r>
              <a:rPr lang="zh-CN" altLang="en-US" sz="2400" b="1" spc="178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）等赛道正经历爆发式增长，显示出巨大的市场潜力。</a:t>
            </a:r>
            <a:endParaRPr lang="zh-CN" altLang="en-US" sz="3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71BB136-5250-CD38-4431-DF0A51B13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全球</a:t>
            </a:r>
            <a:r>
              <a:rPr lang="en-US" altLang="zh-CN" dirty="0"/>
              <a:t>AI</a:t>
            </a:r>
            <a:r>
              <a:rPr lang="zh-CN" altLang="en-US" dirty="0"/>
              <a:t>消费级趋势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B9BA4-45F6-CA7B-BAA4-2F3B980EC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30E948-A401-2AD6-CF33-491480A1B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趋势总结</a:t>
            </a:r>
            <a:r>
              <a:rPr lang="en-US" altLang="zh-CN" dirty="0"/>
              <a:t>2: </a:t>
            </a:r>
            <a:r>
              <a:rPr lang="zh-CN" altLang="en-US" dirty="0"/>
              <a:t>“入口”之争日益激烈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6EA7A8A-0A9C-856B-E847-142CC3603F82}"/>
              </a:ext>
            </a:extLst>
          </p:cNvPr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D37A2F1-F0B3-556B-8829-5BAD8EDAA8B2}"/>
              </a:ext>
            </a:extLst>
          </p:cNvPr>
          <p:cNvSpPr txBox="1"/>
          <p:nvPr/>
        </p:nvSpPr>
        <p:spPr>
          <a:xfrm>
            <a:off x="5087815" y="7704084"/>
            <a:ext cx="18141461" cy="2959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浏览器插件 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(MaxAI.me):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抢占用户工作流的第一环。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移动端超级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App: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将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能力集成到高频应用中。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硬件设备 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(Humane, Rabbit):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探索跳脱屏幕的下一代交互方式。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启示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谁能占据用户调用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最便捷的入口，谁就可能成为下一个平台级机会。</a:t>
            </a:r>
          </a:p>
        </p:txBody>
      </p:sp>
    </p:spTree>
    <p:extLst>
      <p:ext uri="{BB962C8B-B14F-4D97-AF65-F5344CB8AC3E}">
        <p14:creationId xmlns:p14="http://schemas.microsoft.com/office/powerpoint/2010/main" val="2033987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0F52D-CDB2-5C44-4F36-63F7939E7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69EE10-73B1-2BC1-7F37-E3AB8C1D8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趋势总结</a:t>
            </a:r>
            <a:r>
              <a:rPr lang="en-US" altLang="zh-CN" dirty="0"/>
              <a:t>3: </a:t>
            </a:r>
            <a:r>
              <a:rPr lang="zh-CN" altLang="en-US" dirty="0"/>
              <a:t>内容创作的全链路</a:t>
            </a:r>
            <a:r>
              <a:rPr lang="en-US" altLang="zh-CN" dirty="0"/>
              <a:t>AI</a:t>
            </a:r>
            <a:r>
              <a:rPr lang="zh-CN" altLang="en-US" dirty="0"/>
              <a:t>化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FBFA952-D19D-4299-156C-9C1D735515BE}"/>
              </a:ext>
            </a:extLst>
          </p:cNvPr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29B35D2-4C17-76CF-FBCB-0ED68B161A7C}"/>
              </a:ext>
            </a:extLst>
          </p:cNvPr>
          <p:cNvSpPr txBox="1"/>
          <p:nvPr/>
        </p:nvSpPr>
        <p:spPr>
          <a:xfrm>
            <a:off x="5153269" y="7334752"/>
            <a:ext cx="18141461" cy="3697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文本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写作、改写、总结 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(Monica, </a:t>
            </a:r>
            <a:r>
              <a:rPr lang="en-US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Quillbot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图片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生成、编辑、增强 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(</a:t>
            </a:r>
            <a:r>
              <a:rPr lang="en-US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SeaArt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, </a:t>
            </a:r>
            <a:r>
              <a:rPr lang="en-US" altLang="zh-CN" sz="3200" b="1" dirty="0" err="1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Fotor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视频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生成、编辑、去背景 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(KLING, Runway)</a:t>
            </a:r>
          </a:p>
          <a:p>
            <a:pPr algn="ctr">
              <a:lnSpc>
                <a:spcPct val="150000"/>
              </a:lnSpc>
            </a:pP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3D/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音频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建模 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(Tripo3D)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、声音克隆 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(Fish Audio)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启示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从单一工具到协同工作的“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创意套件”将是未来的发展方向。</a:t>
            </a:r>
          </a:p>
        </p:txBody>
      </p:sp>
    </p:spTree>
    <p:extLst>
      <p:ext uri="{BB962C8B-B14F-4D97-AF65-F5344CB8AC3E}">
        <p14:creationId xmlns:p14="http://schemas.microsoft.com/office/powerpoint/2010/main" val="4216864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E46CBD-DF7A-18C7-F91F-666427594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重点赛道深掘</a:t>
            </a:r>
            <a:r>
              <a:rPr lang="en-US" altLang="zh-CN" dirty="0"/>
              <a:t>1</a:t>
            </a:r>
            <a:r>
              <a:rPr lang="zh-CN" altLang="en-US" dirty="0"/>
              <a:t>：图像编辑</a:t>
            </a:r>
            <a:r>
              <a:rPr lang="en-US" altLang="zh-CN" dirty="0"/>
              <a:t>/</a:t>
            </a:r>
            <a:r>
              <a:rPr lang="zh-CN" altLang="en-US" dirty="0"/>
              <a:t>生成，强复用 </a:t>
            </a:r>
            <a:r>
              <a:rPr lang="en-US" altLang="zh-CN" dirty="0"/>
              <a:t>+ </a:t>
            </a:r>
            <a:r>
              <a:rPr lang="zh-CN" altLang="en-US" dirty="0"/>
              <a:t>强订阅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D9404C4-655E-ABA2-FD4C-D6980D788920}"/>
              </a:ext>
            </a:extLst>
          </p:cNvPr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8D20488-D53A-12EB-A1F5-AF6952352CF0}"/>
              </a:ext>
            </a:extLst>
          </p:cNvPr>
          <p:cNvSpPr txBox="1"/>
          <p:nvPr/>
        </p:nvSpPr>
        <p:spPr>
          <a:xfrm>
            <a:off x="5153269" y="7334752"/>
            <a:ext cx="18141461" cy="3697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现状：</a:t>
            </a:r>
            <a:r>
              <a:rPr lang="zh-CN" altLang="en-US" sz="3200" b="1" dirty="0">
                <a:solidFill>
                  <a:schemeClr val="bg1"/>
                </a:solidFill>
              </a:rPr>
              <a:t>访问量 </a:t>
            </a:r>
            <a:r>
              <a:rPr lang="en-US" altLang="zh-CN" sz="3200" b="1" dirty="0">
                <a:solidFill>
                  <a:schemeClr val="bg1"/>
                </a:solidFill>
              </a:rPr>
              <a:t>31.2%</a:t>
            </a:r>
            <a:r>
              <a:rPr lang="zh-CN" altLang="en-US" sz="3200" b="1" dirty="0">
                <a:solidFill>
                  <a:schemeClr val="bg1"/>
                </a:solidFill>
              </a:rPr>
              <a:t>，</a:t>
            </a:r>
            <a:r>
              <a:rPr lang="en-US" altLang="zh-CN" sz="3200" b="1" dirty="0">
                <a:solidFill>
                  <a:schemeClr val="bg1"/>
                </a:solidFill>
              </a:rPr>
              <a:t>MAU 38.1%</a:t>
            </a:r>
            <a:r>
              <a:rPr lang="zh-CN" altLang="en-US" sz="3200" b="1" dirty="0">
                <a:solidFill>
                  <a:schemeClr val="bg1"/>
                </a:solidFill>
              </a:rPr>
              <a:t>，</a:t>
            </a:r>
            <a:r>
              <a:rPr lang="en-US" altLang="zh-CN" sz="3200" b="1" dirty="0">
                <a:solidFill>
                  <a:schemeClr val="bg1"/>
                </a:solidFill>
              </a:rPr>
              <a:t>Top10 </a:t>
            </a:r>
            <a:r>
              <a:rPr lang="zh-CN" altLang="en-US" sz="3200" b="1" dirty="0">
                <a:solidFill>
                  <a:schemeClr val="bg1"/>
                </a:solidFill>
              </a:rPr>
              <a:t>中占据多席（</a:t>
            </a:r>
            <a:r>
              <a:rPr lang="en-US" altLang="zh-CN" sz="3200" b="1" dirty="0" err="1">
                <a:solidFill>
                  <a:schemeClr val="bg1"/>
                </a:solidFill>
              </a:rPr>
              <a:t>Fotor</a:t>
            </a:r>
            <a:r>
              <a:rPr lang="zh-CN" altLang="en-US" sz="3200" b="1" dirty="0">
                <a:solidFill>
                  <a:schemeClr val="bg1"/>
                </a:solidFill>
              </a:rPr>
              <a:t>、</a:t>
            </a:r>
            <a:r>
              <a:rPr lang="en-US" altLang="zh-CN" sz="3200" b="1" dirty="0">
                <a:solidFill>
                  <a:schemeClr val="bg1"/>
                </a:solidFill>
              </a:rPr>
              <a:t>123RF</a:t>
            </a:r>
            <a:r>
              <a:rPr lang="zh-CN" altLang="en-US" sz="3200" b="1" dirty="0">
                <a:solidFill>
                  <a:schemeClr val="bg1"/>
                </a:solidFill>
              </a:rPr>
              <a:t>、</a:t>
            </a:r>
            <a:r>
              <a:rPr lang="en-US" altLang="zh-CN" sz="3200" b="1" dirty="0">
                <a:solidFill>
                  <a:schemeClr val="bg1"/>
                </a:solidFill>
              </a:rPr>
              <a:t>Cutout Pro</a:t>
            </a:r>
            <a:r>
              <a:rPr lang="zh-CN" altLang="en-US" sz="3200" b="1" dirty="0">
                <a:solidFill>
                  <a:schemeClr val="bg1"/>
                </a:solidFill>
              </a:rPr>
              <a:t>、</a:t>
            </a:r>
            <a:r>
              <a:rPr lang="en-US" altLang="zh-CN" sz="3200" b="1" dirty="0" err="1">
                <a:solidFill>
                  <a:schemeClr val="bg1"/>
                </a:solidFill>
              </a:rPr>
              <a:t>OpenArt</a:t>
            </a:r>
            <a:r>
              <a:rPr lang="zh-CN" altLang="en-US" sz="3200" b="1" dirty="0">
                <a:solidFill>
                  <a:schemeClr val="bg1"/>
                </a:solidFill>
              </a:rPr>
              <a:t>、</a:t>
            </a:r>
            <a:r>
              <a:rPr lang="en-US" altLang="zh-CN" sz="3200" b="1" dirty="0" err="1">
                <a:solidFill>
                  <a:schemeClr val="bg1"/>
                </a:solidFill>
              </a:rPr>
              <a:t>YouCam</a:t>
            </a:r>
            <a:r>
              <a:rPr lang="zh-CN" altLang="en-US" sz="3200" b="1" dirty="0">
                <a:solidFill>
                  <a:schemeClr val="bg1"/>
                </a:solidFill>
              </a:rPr>
              <a:t>、</a:t>
            </a:r>
            <a:r>
              <a:rPr lang="en-US" altLang="zh-CN" sz="3200" b="1" dirty="0" err="1">
                <a:solidFill>
                  <a:schemeClr val="bg1"/>
                </a:solidFill>
              </a:rPr>
              <a:t>SeaArt</a:t>
            </a:r>
            <a:r>
              <a:rPr lang="zh-CN" altLang="en-US" sz="3200" b="1" dirty="0">
                <a:solidFill>
                  <a:schemeClr val="bg1"/>
                </a:solidFill>
              </a:rPr>
              <a:t>）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打法：</a:t>
            </a:r>
            <a:r>
              <a:rPr lang="zh-CN" altLang="en-US" sz="3200" b="1" dirty="0">
                <a:solidFill>
                  <a:schemeClr val="bg1"/>
                </a:solidFill>
              </a:rPr>
              <a:t>模板体系（商业用途可用）、版权合规、批量化与自动化（批量裁切、批量抠图、批量上新），对接电商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广告场景；价格分层清晰，年订阅导向。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机会：</a:t>
            </a:r>
            <a:r>
              <a:rPr lang="zh-CN" altLang="en-US" sz="3200" b="1" dirty="0">
                <a:solidFill>
                  <a:schemeClr val="bg1"/>
                </a:solidFill>
              </a:rPr>
              <a:t>跨模态工作流（图→视频、图→</a:t>
            </a:r>
            <a:r>
              <a:rPr lang="en-US" altLang="zh-CN" sz="3200" b="1" dirty="0">
                <a:solidFill>
                  <a:schemeClr val="bg1"/>
                </a:solidFill>
              </a:rPr>
              <a:t>3D</a:t>
            </a:r>
            <a:r>
              <a:rPr lang="zh-CN" altLang="en-US" sz="3200" b="1" dirty="0">
                <a:solidFill>
                  <a:schemeClr val="bg1"/>
                </a:solidFill>
              </a:rPr>
              <a:t>）、企业化插件（</a:t>
            </a:r>
            <a:r>
              <a:rPr lang="en-US" altLang="zh-CN" sz="3200" b="1" dirty="0">
                <a:solidFill>
                  <a:schemeClr val="bg1"/>
                </a:solidFill>
              </a:rPr>
              <a:t>PS/Figma/</a:t>
            </a:r>
            <a:r>
              <a:rPr lang="zh-CN" altLang="en-US" sz="3200" b="1" dirty="0">
                <a:solidFill>
                  <a:schemeClr val="bg1"/>
                </a:solidFill>
              </a:rPr>
              <a:t>电商平台）。</a:t>
            </a:r>
          </a:p>
        </p:txBody>
      </p:sp>
    </p:spTree>
    <p:extLst>
      <p:ext uri="{BB962C8B-B14F-4D97-AF65-F5344CB8AC3E}">
        <p14:creationId xmlns:p14="http://schemas.microsoft.com/office/powerpoint/2010/main" val="1859675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5E8C6-4B28-96EE-1C86-947B48C4C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D415BE-9FDC-3F07-34B5-92301ABA4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重点赛道深掘</a:t>
            </a:r>
            <a:r>
              <a:rPr lang="en-US" altLang="zh-CN" dirty="0"/>
              <a:t>2</a:t>
            </a:r>
            <a:r>
              <a:rPr lang="zh-CN" altLang="en-US" dirty="0"/>
              <a:t>：智能体</a:t>
            </a:r>
            <a:r>
              <a:rPr lang="en-US" altLang="zh-CN" dirty="0"/>
              <a:t>/</a:t>
            </a:r>
            <a:r>
              <a:rPr lang="zh-CN" altLang="en-US" dirty="0"/>
              <a:t>个人助理，结果导向的“常驻位”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365B61E8-203F-0E31-4A14-1979B4B768A5}"/>
              </a:ext>
            </a:extLst>
          </p:cNvPr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FBAD10F-AC06-BBBE-DC72-91F81413909E}"/>
              </a:ext>
            </a:extLst>
          </p:cNvPr>
          <p:cNvSpPr txBox="1"/>
          <p:nvPr/>
        </p:nvSpPr>
        <p:spPr>
          <a:xfrm>
            <a:off x="5153269" y="7334752"/>
            <a:ext cx="18141461" cy="3697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现状：</a:t>
            </a:r>
            <a:r>
              <a:rPr lang="zh-CN" altLang="en-US" sz="3200" b="1" dirty="0">
                <a:solidFill>
                  <a:schemeClr val="bg1"/>
                </a:solidFill>
              </a:rPr>
              <a:t>增速集中，</a:t>
            </a:r>
            <a:r>
              <a:rPr lang="en-US" altLang="zh-CN" sz="3200" b="1" dirty="0">
                <a:solidFill>
                  <a:schemeClr val="bg1"/>
                </a:solidFill>
              </a:rPr>
              <a:t>MaxAI.me</a:t>
            </a:r>
            <a:r>
              <a:rPr lang="zh-CN" altLang="en-US" sz="3200" b="1" dirty="0">
                <a:solidFill>
                  <a:schemeClr val="bg1"/>
                </a:solidFill>
              </a:rPr>
              <a:t>、</a:t>
            </a:r>
            <a:r>
              <a:rPr lang="en-US" altLang="zh-CN" sz="3200" b="1" dirty="0">
                <a:solidFill>
                  <a:schemeClr val="bg1"/>
                </a:solidFill>
              </a:rPr>
              <a:t>Z.ai</a:t>
            </a:r>
            <a:r>
              <a:rPr lang="zh-CN" altLang="en-US" sz="3200" b="1" dirty="0">
                <a:solidFill>
                  <a:schemeClr val="bg1"/>
                </a:solidFill>
              </a:rPr>
              <a:t>、</a:t>
            </a:r>
            <a:r>
              <a:rPr lang="en-US" altLang="zh-CN" sz="3200" b="1" dirty="0">
                <a:solidFill>
                  <a:schemeClr val="bg1"/>
                </a:solidFill>
              </a:rPr>
              <a:t>Shortcut </a:t>
            </a:r>
            <a:r>
              <a:rPr lang="zh-CN" altLang="en-US" sz="3200" b="1" dirty="0">
                <a:solidFill>
                  <a:schemeClr val="bg1"/>
                </a:solidFill>
              </a:rPr>
              <a:t>等显著增长。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打法：</a:t>
            </a:r>
            <a:r>
              <a:rPr lang="zh-CN" altLang="en-US" sz="3200" b="1" dirty="0">
                <a:solidFill>
                  <a:schemeClr val="bg1"/>
                </a:solidFill>
              </a:rPr>
              <a:t>强调“自动完成”而非“参考答案”；围绕浏览器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表格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邮件</a:t>
            </a:r>
            <a:r>
              <a:rPr lang="en-US" altLang="zh-CN" sz="3200" b="1" dirty="0">
                <a:solidFill>
                  <a:schemeClr val="bg1"/>
                </a:solidFill>
              </a:rPr>
              <a:t>/CRM </a:t>
            </a:r>
            <a:r>
              <a:rPr lang="zh-CN" altLang="en-US" sz="3200" b="1" dirty="0">
                <a:solidFill>
                  <a:schemeClr val="bg1"/>
                </a:solidFill>
              </a:rPr>
              <a:t>多步自动化，建设成功率看板与任务回放；</a:t>
            </a:r>
            <a:r>
              <a:rPr lang="en-US" altLang="zh-CN" sz="3200" b="1" dirty="0">
                <a:solidFill>
                  <a:schemeClr val="bg1"/>
                </a:solidFill>
              </a:rPr>
              <a:t>SaaS </a:t>
            </a:r>
            <a:r>
              <a:rPr lang="zh-CN" altLang="en-US" sz="3200" b="1" dirty="0">
                <a:solidFill>
                  <a:schemeClr val="bg1"/>
                </a:solidFill>
              </a:rPr>
              <a:t>席位 </a:t>
            </a:r>
            <a:r>
              <a:rPr lang="en-US" altLang="zh-CN" sz="3200" b="1" dirty="0">
                <a:solidFill>
                  <a:schemeClr val="bg1"/>
                </a:solidFill>
              </a:rPr>
              <a:t>+ </a:t>
            </a:r>
            <a:r>
              <a:rPr lang="zh-CN" altLang="en-US" sz="3200" b="1" dirty="0">
                <a:solidFill>
                  <a:schemeClr val="bg1"/>
                </a:solidFill>
              </a:rPr>
              <a:t>任务量计费并行。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机会：</a:t>
            </a:r>
            <a:r>
              <a:rPr lang="en-US" altLang="zh-CN" sz="3200" b="1" dirty="0">
                <a:solidFill>
                  <a:schemeClr val="bg1"/>
                </a:solidFill>
              </a:rPr>
              <a:t>B </a:t>
            </a:r>
            <a:r>
              <a:rPr lang="zh-CN" altLang="en-US" sz="3200" b="1" dirty="0">
                <a:solidFill>
                  <a:schemeClr val="bg1"/>
                </a:solidFill>
              </a:rPr>
              <a:t>端流程类场景（获客、报表、刊登、客服），以及跨境卖家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出海营销的“代运营式” </a:t>
            </a:r>
            <a:r>
              <a:rPr lang="en-US" altLang="zh-CN" sz="3200" b="1" dirty="0">
                <a:solidFill>
                  <a:schemeClr val="bg1"/>
                </a:solidFill>
              </a:rPr>
              <a:t>agent</a:t>
            </a:r>
            <a:r>
              <a:rPr lang="zh-CN" altLang="en-US" sz="3200" b="1" dirty="0">
                <a:solidFill>
                  <a:schemeClr val="bg1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142345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F4A7B-5334-E4B1-7976-45ED32213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6C2391-4519-9030-E477-6F1B8702D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011" y="2959194"/>
            <a:ext cx="25199976" cy="1835901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重点赛道深掘</a:t>
            </a:r>
            <a:r>
              <a:rPr lang="en-US" altLang="zh-CN" dirty="0"/>
              <a:t>3</a:t>
            </a:r>
            <a:r>
              <a:rPr lang="zh-CN" altLang="en-US" dirty="0"/>
              <a:t>：视频生成</a:t>
            </a:r>
            <a:r>
              <a:rPr lang="en-US" altLang="zh-CN" dirty="0"/>
              <a:t>/</a:t>
            </a:r>
            <a:r>
              <a:rPr lang="zh-CN" altLang="en-US" dirty="0"/>
              <a:t>编辑，从“热点流量”走向“效果导向”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DF5A8D37-EF7D-7555-DCC5-0EA56524AB56}"/>
              </a:ext>
            </a:extLst>
          </p:cNvPr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2A28EF9-C98B-2EA9-70BE-D0018E834FAA}"/>
              </a:ext>
            </a:extLst>
          </p:cNvPr>
          <p:cNvSpPr txBox="1"/>
          <p:nvPr/>
        </p:nvSpPr>
        <p:spPr>
          <a:xfrm>
            <a:off x="5153269" y="7704084"/>
            <a:ext cx="18141461" cy="2959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现状：</a:t>
            </a:r>
            <a:r>
              <a:rPr lang="en-US" altLang="zh-CN" sz="3200" b="1" dirty="0">
                <a:solidFill>
                  <a:schemeClr val="bg1"/>
                </a:solidFill>
              </a:rPr>
              <a:t>8 </a:t>
            </a:r>
            <a:r>
              <a:rPr lang="zh-CN" altLang="en-US" sz="3200" b="1" dirty="0">
                <a:solidFill>
                  <a:schemeClr val="bg1"/>
                </a:solidFill>
              </a:rPr>
              <a:t>月环比承压，但头部仍强。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打法：</a:t>
            </a:r>
            <a:r>
              <a:rPr lang="zh-CN" altLang="en-US" sz="3200" b="1" dirty="0">
                <a:solidFill>
                  <a:schemeClr val="bg1"/>
                </a:solidFill>
              </a:rPr>
              <a:t>转向项目化成交（品牌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电商广告、创作者工作室），强化质量一致性与交付 </a:t>
            </a:r>
            <a:r>
              <a:rPr lang="en-US" altLang="zh-CN" sz="3200" b="1" dirty="0">
                <a:solidFill>
                  <a:schemeClr val="bg1"/>
                </a:solidFill>
              </a:rPr>
              <a:t>SLA</a:t>
            </a:r>
            <a:r>
              <a:rPr lang="zh-CN" altLang="en-US" sz="3200" b="1" dirty="0">
                <a:solidFill>
                  <a:schemeClr val="bg1"/>
                </a:solidFill>
              </a:rPr>
              <a:t>；加强社媒渠道的“模板链路 </a:t>
            </a:r>
            <a:r>
              <a:rPr lang="en-US" altLang="zh-CN" sz="3200" b="1" dirty="0">
                <a:solidFill>
                  <a:schemeClr val="bg1"/>
                </a:solidFill>
              </a:rPr>
              <a:t>+ </a:t>
            </a:r>
            <a:r>
              <a:rPr lang="zh-CN" altLang="en-US" sz="3200" b="1" dirty="0">
                <a:solidFill>
                  <a:schemeClr val="bg1"/>
                </a:solidFill>
              </a:rPr>
              <a:t>一键成片”。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机会：</a:t>
            </a:r>
            <a:r>
              <a:rPr lang="zh-CN" altLang="en-US" sz="3200" b="1" dirty="0">
                <a:solidFill>
                  <a:schemeClr val="bg1"/>
                </a:solidFill>
              </a:rPr>
              <a:t>广告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电商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教育的批量短视频生产 </a:t>
            </a:r>
            <a:r>
              <a:rPr lang="en-US" altLang="zh-CN" sz="3200" b="1" dirty="0">
                <a:solidFill>
                  <a:schemeClr val="bg1"/>
                </a:solidFill>
              </a:rPr>
              <a:t>+ A/B </a:t>
            </a:r>
            <a:r>
              <a:rPr lang="zh-CN" altLang="en-US" sz="3200" b="1" dirty="0">
                <a:solidFill>
                  <a:schemeClr val="bg1"/>
                </a:solidFill>
              </a:rPr>
              <a:t>测试闭环。</a:t>
            </a:r>
          </a:p>
        </p:txBody>
      </p:sp>
    </p:spTree>
    <p:extLst>
      <p:ext uri="{BB962C8B-B14F-4D97-AF65-F5344CB8AC3E}">
        <p14:creationId xmlns:p14="http://schemas.microsoft.com/office/powerpoint/2010/main" val="22739929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3DED2-A61E-9696-F3C4-77B1871DE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F28AE9-B2E0-217B-191E-B48F6A4EE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重点赛道深掘</a:t>
            </a:r>
            <a:r>
              <a:rPr lang="en-US" altLang="zh-CN" dirty="0"/>
              <a:t>4</a:t>
            </a:r>
            <a:r>
              <a:rPr lang="zh-CN" altLang="en-US" dirty="0"/>
              <a:t>：情感陪伴，规模吸量，深度与合规是关键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791419B0-F07B-9A77-CA15-327B8F1ED427}"/>
              </a:ext>
            </a:extLst>
          </p:cNvPr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7E11699-EDE4-1B02-6187-929400E1460A}"/>
              </a:ext>
            </a:extLst>
          </p:cNvPr>
          <p:cNvSpPr txBox="1"/>
          <p:nvPr/>
        </p:nvSpPr>
        <p:spPr>
          <a:xfrm>
            <a:off x="5153269" y="7827122"/>
            <a:ext cx="18761808" cy="222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现状：</a:t>
            </a:r>
            <a:r>
              <a:rPr lang="zh-CN" altLang="en-US" sz="3200" b="1" dirty="0">
                <a:solidFill>
                  <a:schemeClr val="bg1"/>
                </a:solidFill>
              </a:rPr>
              <a:t>访问量占比 </a:t>
            </a:r>
            <a:r>
              <a:rPr lang="en-US" altLang="zh-CN" sz="3200" b="1" dirty="0">
                <a:solidFill>
                  <a:schemeClr val="bg1"/>
                </a:solidFill>
              </a:rPr>
              <a:t>16.7%</a:t>
            </a:r>
            <a:r>
              <a:rPr lang="zh-CN" altLang="en-US" sz="3200" b="1" dirty="0">
                <a:solidFill>
                  <a:schemeClr val="bg1"/>
                </a:solidFill>
              </a:rPr>
              <a:t>，</a:t>
            </a:r>
            <a:r>
              <a:rPr lang="en-US" altLang="zh-CN" sz="3200" b="1" dirty="0" err="1">
                <a:solidFill>
                  <a:schemeClr val="bg1"/>
                </a:solidFill>
              </a:rPr>
              <a:t>PolyBuzz</a:t>
            </a:r>
            <a:r>
              <a:rPr lang="zh-CN" altLang="en-US" sz="3200" b="1" dirty="0">
                <a:solidFill>
                  <a:schemeClr val="bg1"/>
                </a:solidFill>
              </a:rPr>
              <a:t>、</a:t>
            </a:r>
            <a:r>
              <a:rPr lang="en-US" altLang="zh-CN" sz="3200" b="1" dirty="0" err="1">
                <a:solidFill>
                  <a:schemeClr val="bg1"/>
                </a:solidFill>
              </a:rPr>
              <a:t>CrushOn</a:t>
            </a:r>
            <a:r>
              <a:rPr lang="en-US" altLang="zh-CN" sz="3200" b="1" dirty="0">
                <a:solidFill>
                  <a:schemeClr val="bg1"/>
                </a:solidFill>
              </a:rPr>
              <a:t> </a:t>
            </a:r>
            <a:r>
              <a:rPr lang="zh-CN" altLang="en-US" sz="3200" b="1" dirty="0">
                <a:solidFill>
                  <a:schemeClr val="bg1"/>
                </a:solidFill>
              </a:rPr>
              <a:t>领跑。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挑战：</a:t>
            </a:r>
            <a:r>
              <a:rPr lang="zh-CN" altLang="en-US" sz="3200" b="1" dirty="0">
                <a:solidFill>
                  <a:schemeClr val="bg1"/>
                </a:solidFill>
              </a:rPr>
              <a:t>留存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付费与合规（内容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隐私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付费提示）是双重门槛。</a:t>
            </a:r>
            <a:endParaRPr lang="en-US" altLang="zh-CN" sz="32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打法：</a:t>
            </a:r>
            <a:r>
              <a:rPr lang="zh-CN" altLang="en-US" sz="3200" b="1" dirty="0">
                <a:solidFill>
                  <a:schemeClr val="bg1"/>
                </a:solidFill>
              </a:rPr>
              <a:t>任务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剧情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成长线 </a:t>
            </a:r>
            <a:r>
              <a:rPr lang="en-US" altLang="zh-CN" sz="3200" b="1" dirty="0">
                <a:solidFill>
                  <a:schemeClr val="bg1"/>
                </a:solidFill>
              </a:rPr>
              <a:t>+ </a:t>
            </a:r>
            <a:r>
              <a:rPr lang="zh-CN" altLang="en-US" sz="3200" b="1" dirty="0">
                <a:solidFill>
                  <a:schemeClr val="bg1"/>
                </a:solidFill>
              </a:rPr>
              <a:t>身份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资产（皮肤、声音、关系值）；月度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季节性活动提升回访；合规前置。</a:t>
            </a:r>
          </a:p>
        </p:txBody>
      </p:sp>
    </p:spTree>
    <p:extLst>
      <p:ext uri="{BB962C8B-B14F-4D97-AF65-F5344CB8AC3E}">
        <p14:creationId xmlns:p14="http://schemas.microsoft.com/office/powerpoint/2010/main" val="31537486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>
            <a:extLst>
              <a:ext uri="{FF2B5EF4-FFF2-40B4-BE49-F238E27FC236}">
                <a16:creationId xmlns:a16="http://schemas.microsoft.com/office/drawing/2014/main" id="{E78F9763-7B27-7F30-D105-350774D1E31B}"/>
              </a:ext>
            </a:extLst>
          </p:cNvPr>
          <p:cNvSpPr/>
          <p:nvPr/>
        </p:nvSpPr>
        <p:spPr>
          <a:xfrm>
            <a:off x="3567723" y="6361325"/>
            <a:ext cx="21312554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37C9AF2-C257-4743-A65B-A8FD5C34F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从工具到常驻，从常驻到结果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B78E90D-824C-1FAB-BD86-F51DB42CD6D8}"/>
              </a:ext>
            </a:extLst>
          </p:cNvPr>
          <p:cNvSpPr txBox="1"/>
          <p:nvPr/>
        </p:nvSpPr>
        <p:spPr>
          <a:xfrm>
            <a:off x="5153269" y="7334752"/>
            <a:ext cx="18141461" cy="3697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8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月数据清晰地告诉我们：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图像栈继续构成出海的基本盘，能够“稳量稳留”；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个人助理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/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智能体则在“结果交付”的道路上加速，从“能聊”走向“能办”。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在全球维度，出海产品已经在 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MAU 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深度上占得先机，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下一步是以更稳定的结果与商业化，去换取“绝对流量”的跃迁</a:t>
            </a:r>
          </a:p>
        </p:txBody>
      </p:sp>
    </p:spTree>
    <p:extLst>
      <p:ext uri="{BB962C8B-B14F-4D97-AF65-F5344CB8AC3E}">
        <p14:creationId xmlns:p14="http://schemas.microsoft.com/office/powerpoint/2010/main" val="7160260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E6394BC-B0BE-B0BA-E03A-C9DF32746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3124" y="5930124"/>
            <a:ext cx="4141751" cy="414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6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56909-9ADF-E317-6261-F66D25184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>
            <a:extLst>
              <a:ext uri="{FF2B5EF4-FFF2-40B4-BE49-F238E27FC236}">
                <a16:creationId xmlns:a16="http://schemas.microsoft.com/office/drawing/2014/main" id="{1010E424-3D41-A016-23F3-E7B48DBBDCAC}"/>
              </a:ext>
            </a:extLst>
          </p:cNvPr>
          <p:cNvSpPr/>
          <p:nvPr/>
        </p:nvSpPr>
        <p:spPr>
          <a:xfrm>
            <a:off x="5245846" y="6361325"/>
            <a:ext cx="17983430" cy="5644662"/>
          </a:xfrm>
          <a:prstGeom prst="roundRect">
            <a:avLst/>
          </a:prstGeom>
          <a:solidFill>
            <a:schemeClr val="tx1">
              <a:alpha val="3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D44496B9-898F-F96E-37DC-C672C09CF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宏观视角：</a:t>
            </a:r>
            <a:r>
              <a:rPr lang="en-US" altLang="zh-CN" dirty="0"/>
              <a:t>AI</a:t>
            </a:r>
            <a:r>
              <a:rPr lang="zh-CN" altLang="en-US" dirty="0"/>
              <a:t>全球化浪潮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38BC6A2-FDC0-8FDD-1B5B-25461B205242}"/>
              </a:ext>
            </a:extLst>
          </p:cNvPr>
          <p:cNvSpPr txBox="1"/>
          <p:nvPr/>
        </p:nvSpPr>
        <p:spPr>
          <a:xfrm>
            <a:off x="5474446" y="4968631"/>
            <a:ext cx="17526231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为什么“出海”是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企业的必然选择？</a:t>
            </a:r>
            <a:endParaRPr lang="zh-CN" altLang="en-US" sz="3911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11C3827-52CA-7087-FC76-3AABF6162B7B}"/>
              </a:ext>
            </a:extLst>
          </p:cNvPr>
          <p:cNvSpPr txBox="1"/>
          <p:nvPr/>
        </p:nvSpPr>
        <p:spPr>
          <a:xfrm>
            <a:off x="6163407" y="7413941"/>
            <a:ext cx="1706586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追求更大的市场：单一市场无法满足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应用指数级增长的需求。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数据的多样性：全球化数据有助于训练更强大、更无偏见的模型。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技术与人才的全球化流动：顶尖的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技术和人才分布在全球各地。</a:t>
            </a:r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endParaRPr lang="en-US" altLang="zh-CN" sz="3200" b="1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33000">
                    <a:srgbClr val="EDC5FF"/>
                  </a:gs>
                  <a:gs pos="73000">
                    <a:srgbClr val="FD8FA2"/>
                  </a:gs>
                  <a:gs pos="54000">
                    <a:srgbClr val="FB8EFF"/>
                  </a:gs>
                </a:gsLst>
                <a:lin ang="1200000" scaled="0"/>
              </a:gradFill>
            </a:endParaRPr>
          </a:p>
          <a:p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商业模式的普遍适用性：许多</a:t>
            </a:r>
            <a:r>
              <a:rPr lang="en-US" altLang="zh-CN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AI</a:t>
            </a:r>
            <a:r>
              <a:rPr lang="zh-CN" altLang="en-US" sz="3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应用，特别是工具类和内容创作类，具有天然的跨文化属性。</a:t>
            </a:r>
          </a:p>
        </p:txBody>
      </p:sp>
    </p:spTree>
    <p:extLst>
      <p:ext uri="{BB962C8B-B14F-4D97-AF65-F5344CB8AC3E}">
        <p14:creationId xmlns:p14="http://schemas.microsoft.com/office/powerpoint/2010/main" val="3655092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A21CD7-F941-0A5E-0DAE-4AF465DA5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全球</a:t>
            </a:r>
            <a:r>
              <a:rPr lang="en-US" altLang="zh-CN" dirty="0"/>
              <a:t>AI Web</a:t>
            </a:r>
            <a:r>
              <a:rPr lang="zh-CN" altLang="en-US" dirty="0"/>
              <a:t>产品访问量</a:t>
            </a:r>
            <a:r>
              <a:rPr lang="en-US" altLang="zh-CN" dirty="0"/>
              <a:t>Top 10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090F514-02F4-C320-BE0A-0B0ED57CB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4612" y="6085085"/>
            <a:ext cx="17051745" cy="756057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EEC9F28-E7D1-1D11-D342-0B387A6DBA41}"/>
              </a:ext>
            </a:extLst>
          </p:cNvPr>
          <p:cNvSpPr txBox="1"/>
          <p:nvPr/>
        </p:nvSpPr>
        <p:spPr>
          <a:xfrm>
            <a:off x="5474446" y="4968631"/>
            <a:ext cx="17526231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基础模型和通用聊天机器人占据绝对领先地位，市场集中度高</a:t>
            </a:r>
            <a:endParaRPr lang="zh-CN" altLang="en-US" sz="3911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B8217AE-C340-1A09-A2BE-8F2BECE79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890" y="6085085"/>
            <a:ext cx="6503722" cy="756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36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F5A7E8-78FE-4325-AC5D-55D3DDB20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Google</a:t>
            </a:r>
            <a:r>
              <a:rPr lang="zh-CN" altLang="en-US" dirty="0"/>
              <a:t>的强大市场地位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C3A854F-3BDA-89B5-2819-2C905379E0E8}"/>
              </a:ext>
            </a:extLst>
          </p:cNvPr>
          <p:cNvSpPr txBox="1"/>
          <p:nvPr/>
        </p:nvSpPr>
        <p:spPr>
          <a:xfrm>
            <a:off x="5474446" y="4968631"/>
            <a:ext cx="17526231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Gemini 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 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 Studio 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表现亮眼，增长稳健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71DEDF2D-9D38-CC81-DE37-C9A42549912B}"/>
              </a:ext>
            </a:extLst>
          </p:cNvPr>
          <p:cNvGrpSpPr/>
          <p:nvPr/>
        </p:nvGrpSpPr>
        <p:grpSpPr>
          <a:xfrm>
            <a:off x="10054489" y="7022217"/>
            <a:ext cx="18393511" cy="5701769"/>
            <a:chOff x="5574320" y="7139447"/>
            <a:chExt cx="18393511" cy="5701769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CF88DE28-494B-4B6A-57F9-B6B2878BCD05}"/>
                </a:ext>
              </a:extLst>
            </p:cNvPr>
            <p:cNvSpPr txBox="1"/>
            <p:nvPr/>
          </p:nvSpPr>
          <p:spPr>
            <a:xfrm>
              <a:off x="5574321" y="7139447"/>
              <a:ext cx="454464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7200" b="1" dirty="0">
                  <a:gradFill>
                    <a:gsLst>
                      <a:gs pos="100000">
                        <a:srgbClr val="EFE2D4"/>
                      </a:gs>
                      <a:gs pos="0">
                        <a:srgbClr val="958EFF"/>
                      </a:gs>
                      <a:gs pos="33000">
                        <a:srgbClr val="EDC5FF"/>
                      </a:gs>
                      <a:gs pos="73000">
                        <a:srgbClr val="FD8FA2"/>
                      </a:gs>
                      <a:gs pos="54000">
                        <a:srgbClr val="FB8EFF"/>
                      </a:gs>
                    </a:gsLst>
                    <a:lin ang="1200000" scaled="0"/>
                  </a:gradFill>
                </a:rPr>
                <a:t>Gemini:</a:t>
              </a:r>
              <a:endParaRPr lang="zh-CN" altLang="en-US" sz="7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139932CD-9183-2ECA-30CA-1DEF78EDE216}"/>
                </a:ext>
              </a:extLst>
            </p:cNvPr>
            <p:cNvSpPr txBox="1"/>
            <p:nvPr/>
          </p:nvSpPr>
          <p:spPr>
            <a:xfrm>
              <a:off x="5574320" y="9328611"/>
              <a:ext cx="990014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7200" b="1" dirty="0">
                  <a:gradFill>
                    <a:gsLst>
                      <a:gs pos="100000">
                        <a:srgbClr val="EFE2D4"/>
                      </a:gs>
                      <a:gs pos="0">
                        <a:srgbClr val="958EFF"/>
                      </a:gs>
                      <a:gs pos="33000">
                        <a:srgbClr val="EDC5FF"/>
                      </a:gs>
                      <a:gs pos="73000">
                        <a:srgbClr val="FD8FA2"/>
                      </a:gs>
                      <a:gs pos="54000">
                        <a:srgbClr val="FB8EFF"/>
                      </a:gs>
                    </a:gsLst>
                    <a:lin ang="1200000" scaled="0"/>
                  </a:gradFill>
                </a:rPr>
                <a:t>Google AI Studio:</a:t>
              </a:r>
              <a:endParaRPr lang="zh-CN" altLang="en-US" sz="7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4511903B-BF78-4218-B7BF-A92DA87150D9}"/>
                </a:ext>
              </a:extLst>
            </p:cNvPr>
            <p:cNvSpPr txBox="1"/>
            <p:nvPr/>
          </p:nvSpPr>
          <p:spPr>
            <a:xfrm>
              <a:off x="9376507" y="7262557"/>
              <a:ext cx="9694985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全球访问量排名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2 (7.23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亿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。</a:t>
              </a:r>
              <a:endParaRPr lang="en-US" altLang="zh-CN" sz="2800" b="1" dirty="0">
                <a:solidFill>
                  <a:schemeClr val="bg1"/>
                </a:solidFill>
              </a:endParaRPr>
            </a:p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全球活跃用户排名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2 (1.22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亿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+5.03%</a:t>
              </a:r>
              <a:endParaRPr lang="zh-CN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BC7764DE-CCF8-AA57-7F46-24365262C6A7}"/>
                </a:ext>
              </a:extLst>
            </p:cNvPr>
            <p:cNvSpPr txBox="1"/>
            <p:nvPr/>
          </p:nvSpPr>
          <p:spPr>
            <a:xfrm>
              <a:off x="13704048" y="9451721"/>
              <a:ext cx="10263783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全球访问量排名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9 (9914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万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+12.53%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。</a:t>
              </a:r>
              <a:endParaRPr lang="en-US" altLang="zh-CN" sz="2800" b="1" dirty="0">
                <a:solidFill>
                  <a:schemeClr val="bg1"/>
                </a:solidFill>
              </a:endParaRPr>
            </a:p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全球活跃用户排名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10 (1924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万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+17.82%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。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84C2863A-B225-AFA2-63A9-E1680E13734F}"/>
                </a:ext>
              </a:extLst>
            </p:cNvPr>
            <p:cNvSpPr txBox="1"/>
            <p:nvPr/>
          </p:nvSpPr>
          <p:spPr>
            <a:xfrm>
              <a:off x="5574320" y="11640887"/>
              <a:ext cx="990014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7200" b="1" dirty="0" err="1">
                  <a:gradFill>
                    <a:gsLst>
                      <a:gs pos="100000">
                        <a:srgbClr val="EFE2D4"/>
                      </a:gs>
                      <a:gs pos="0">
                        <a:srgbClr val="958EFF"/>
                      </a:gs>
                      <a:gs pos="33000">
                        <a:srgbClr val="EDC5FF"/>
                      </a:gs>
                      <a:gs pos="73000">
                        <a:srgbClr val="FD8FA2"/>
                      </a:gs>
                      <a:gs pos="54000">
                        <a:srgbClr val="FB8EFF"/>
                      </a:gs>
                    </a:gsLst>
                    <a:lin ang="1200000" scaled="0"/>
                  </a:gradFill>
                </a:rPr>
                <a:t>NotebookLM</a:t>
              </a:r>
              <a:r>
                <a:rPr lang="en-US" altLang="zh-CN" sz="7200" b="1" dirty="0">
                  <a:gradFill>
                    <a:gsLst>
                      <a:gs pos="100000">
                        <a:srgbClr val="EFE2D4"/>
                      </a:gs>
                      <a:gs pos="0">
                        <a:srgbClr val="958EFF"/>
                      </a:gs>
                      <a:gs pos="33000">
                        <a:srgbClr val="EDC5FF"/>
                      </a:gs>
                      <a:gs pos="73000">
                        <a:srgbClr val="FD8FA2"/>
                      </a:gs>
                      <a:gs pos="54000">
                        <a:srgbClr val="FB8EFF"/>
                      </a:gs>
                    </a:gsLst>
                    <a:lin ang="1200000" scaled="0"/>
                  </a:gradFill>
                </a:rPr>
                <a:t>:</a:t>
              </a:r>
              <a:endParaRPr lang="zh-CN" altLang="en-US" sz="72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C1EA940B-87E3-CD17-54D9-9C095DA810A7}"/>
                </a:ext>
              </a:extLst>
            </p:cNvPr>
            <p:cNvSpPr txBox="1"/>
            <p:nvPr/>
          </p:nvSpPr>
          <p:spPr>
            <a:xfrm>
              <a:off x="11804909" y="11763997"/>
              <a:ext cx="10263783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全球访问量排名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14 (6382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万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，环比增长 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+7.98%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。</a:t>
              </a:r>
              <a:endParaRPr lang="en-US" altLang="zh-CN" sz="2800" b="1" dirty="0">
                <a:solidFill>
                  <a:schemeClr val="bg1"/>
                </a:solidFill>
              </a:endParaRPr>
            </a:p>
            <a:p>
              <a:r>
                <a:rPr lang="zh-CN" altLang="en-US" sz="2800" b="1" dirty="0">
                  <a:solidFill>
                    <a:schemeClr val="bg1"/>
                  </a:solidFill>
                </a:rPr>
                <a:t>全球活跃用户排名 第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12 (1710</a:t>
              </a:r>
              <a:r>
                <a:rPr lang="zh-CN" altLang="en-US" sz="2800" b="1" dirty="0">
                  <a:solidFill>
                    <a:schemeClr val="bg1"/>
                  </a:solidFill>
                </a:rPr>
                <a:t>万</a:t>
              </a:r>
              <a:r>
                <a:rPr lang="en-US" altLang="zh-CN" sz="2800" b="1" dirty="0">
                  <a:solidFill>
                    <a:schemeClr val="bg1"/>
                  </a:solidFill>
                </a:rPr>
                <a:t>)</a:t>
              </a:r>
              <a:endParaRPr lang="zh-CN" altLang="en-US" sz="28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047911F6-D1B7-1129-FE88-EAC467605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188" y="5160194"/>
            <a:ext cx="7585064" cy="807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45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FE888-AB2C-1A2A-B264-6AB0D592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焦点洞察：中国</a:t>
            </a:r>
            <a:r>
              <a:rPr lang="en-US" altLang="zh-CN" dirty="0"/>
              <a:t>AI</a:t>
            </a:r>
            <a:r>
              <a:rPr lang="zh-CN" altLang="en-US" dirty="0"/>
              <a:t>企业出海的崛起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AF0D19F-9ECB-0ABC-02F9-A046B63C9C8C}"/>
              </a:ext>
            </a:extLst>
          </p:cNvPr>
          <p:cNvSpPr txBox="1"/>
          <p:nvPr/>
        </p:nvSpPr>
        <p:spPr>
          <a:xfrm>
            <a:off x="5474446" y="4968631"/>
            <a:ext cx="17526231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a16z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第五版榜单的分析，中国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公司在出海过程中展现出独特优势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B8AEF7C-D180-DB55-F5E7-D878A5DDF031}"/>
              </a:ext>
            </a:extLst>
          </p:cNvPr>
          <p:cNvSpPr txBox="1"/>
          <p:nvPr/>
        </p:nvSpPr>
        <p:spPr>
          <a:xfrm>
            <a:off x="2370515" y="8416334"/>
            <a:ext cx="9292751" cy="2298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成熟的应用层创新</a:t>
            </a:r>
            <a:r>
              <a:rPr lang="zh-CN" altLang="en-US" sz="3600" dirty="0">
                <a:solidFill>
                  <a:schemeClr val="bg1"/>
                </a:solidFill>
              </a:rPr>
              <a:t>：</a:t>
            </a:r>
            <a:endParaRPr lang="en-US" altLang="zh-CN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</a:rPr>
              <a:t>更贴近用户需求，快速迭代产品。</a:t>
            </a:r>
            <a:endParaRPr lang="en-US" altLang="zh-CN" sz="28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3600" dirty="0">
              <a:solidFill>
                <a:schemeClr val="bg1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BABD8B8-775B-C9AF-E156-2A872FB84742}"/>
              </a:ext>
            </a:extLst>
          </p:cNvPr>
          <p:cNvSpPr txBox="1"/>
          <p:nvPr/>
        </p:nvSpPr>
        <p:spPr>
          <a:xfrm>
            <a:off x="9899602" y="8416334"/>
            <a:ext cx="9292751" cy="149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强大的增长和运营能力</a:t>
            </a:r>
            <a:r>
              <a:rPr lang="zh-CN" altLang="en-US" sz="3600" dirty="0">
                <a:solidFill>
                  <a:schemeClr val="bg1"/>
                </a:solidFill>
              </a:rPr>
              <a:t>：</a:t>
            </a:r>
            <a:endParaRPr lang="en-US" altLang="zh-CN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</a:rPr>
              <a:t>在国内市场“百战余生”，精通用户获取和商业化。</a:t>
            </a:r>
            <a:endParaRPr lang="en-US" altLang="zh-CN" sz="2800" dirty="0">
              <a:solidFill>
                <a:schemeClr val="bg1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C4EBF24-E91F-6A56-9745-235CDDD5410C}"/>
              </a:ext>
            </a:extLst>
          </p:cNvPr>
          <p:cNvSpPr txBox="1"/>
          <p:nvPr/>
        </p:nvSpPr>
        <p:spPr>
          <a:xfrm>
            <a:off x="20061356" y="8416334"/>
            <a:ext cx="9292751" cy="1492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灵活的供应链整合</a:t>
            </a:r>
            <a:r>
              <a:rPr lang="zh-CN" altLang="en-US" sz="3600" dirty="0">
                <a:solidFill>
                  <a:schemeClr val="bg1"/>
                </a:solidFill>
              </a:rPr>
              <a:t>：</a:t>
            </a:r>
            <a:endParaRPr lang="en-US" altLang="zh-CN" sz="36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</a:rPr>
              <a:t>在软硬件结合的产品上具备优势。</a:t>
            </a:r>
          </a:p>
        </p:txBody>
      </p:sp>
    </p:spTree>
    <p:extLst>
      <p:ext uri="{BB962C8B-B14F-4D97-AF65-F5344CB8AC3E}">
        <p14:creationId xmlns:p14="http://schemas.microsoft.com/office/powerpoint/2010/main" val="3509285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137669-F76C-8923-9CDF-1FF55BBC0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我们的数据显示，这一趋势正在加速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C3840EB-1024-6B4F-FE34-CBB47B1859D0}"/>
              </a:ext>
            </a:extLst>
          </p:cNvPr>
          <p:cNvSpPr txBox="1"/>
          <p:nvPr/>
        </p:nvSpPr>
        <p:spPr>
          <a:xfrm>
            <a:off x="8010653" y="4795095"/>
            <a:ext cx="12426693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情感陪伴和图片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视频工具是当前出海最成功的两大品类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9A05F6E-946A-0971-DEF9-AA08D2CD3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8653" y="6116147"/>
            <a:ext cx="15873277" cy="70993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2B97B71-0863-8163-A142-58D66F0A3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70" y="6116147"/>
            <a:ext cx="7002583" cy="706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4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BEB0C6-BD6C-9DF1-9858-2379F3136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出海</a:t>
            </a:r>
            <a:r>
              <a:rPr lang="en-US" altLang="zh-CN" dirty="0"/>
              <a:t>AI</a:t>
            </a:r>
            <a:r>
              <a:rPr lang="zh-CN" altLang="en-US" dirty="0"/>
              <a:t>产品活跃用户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A33DA5A-57C6-3705-099F-38098126FE15}"/>
              </a:ext>
            </a:extLst>
          </p:cNvPr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图片工具类产品用户粘性高，而教育产品（如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Gauth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）显示出极强的增长潜力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A52542A-2724-0C73-5F1A-E1ED9084B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8653" y="6116147"/>
            <a:ext cx="15873277" cy="706927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BECF015-511C-2271-14D3-A03A71ED6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70" y="6116147"/>
            <a:ext cx="7035928" cy="706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28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F6A3B-3C76-E2C9-E8DC-4FDA749D6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D7521A-5E2D-7DB4-5A16-55122CDF9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成功模式剖析</a:t>
            </a:r>
            <a:r>
              <a:rPr lang="en-US" altLang="zh-CN" dirty="0"/>
              <a:t>——</a:t>
            </a:r>
            <a:r>
              <a:rPr lang="zh-CN" altLang="en-US" dirty="0"/>
              <a:t>大厂生态降维打击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2947937-9320-2DA3-E742-254667C7E6DD}"/>
              </a:ext>
            </a:extLst>
          </p:cNvPr>
          <p:cNvSpPr txBox="1"/>
          <p:nvPr/>
        </p:nvSpPr>
        <p:spPr>
          <a:xfrm>
            <a:off x="6693819" y="4795095"/>
            <a:ext cx="15060362" cy="67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代表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en-US" altLang="zh-CN" sz="3200" b="1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Gauth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字节跳动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), KLING AI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快手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), Qwen (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阿里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3600" b="1" spc="300" dirty="0">
              <a:gradFill>
                <a:gsLst>
                  <a:gs pos="100000">
                    <a:srgbClr val="EFE2D4"/>
                  </a:gs>
                  <a:gs pos="0">
                    <a:srgbClr val="958EFF"/>
                  </a:gs>
                  <a:gs pos="21000">
                    <a:srgbClr val="EDC5FF"/>
                  </a:gs>
                  <a:gs pos="61997">
                    <a:srgbClr val="FD8FA2"/>
                  </a:gs>
                  <a:gs pos="39000">
                    <a:srgbClr val="FB8EFF"/>
                  </a:gs>
                </a:gsLst>
                <a:lin ang="0" scaled="0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F194EB2-8B05-72DB-C132-B223791CC2B5}"/>
              </a:ext>
            </a:extLst>
          </p:cNvPr>
          <p:cNvSpPr txBox="1"/>
          <p:nvPr/>
        </p:nvSpPr>
        <p:spPr>
          <a:xfrm>
            <a:off x="4273061" y="7301116"/>
            <a:ext cx="2050952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特点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依托集团强大的技术、资金和流量支持。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将国内验证成功的</a:t>
            </a:r>
            <a:r>
              <a:rPr lang="en-US" altLang="zh-CN" sz="2800" b="1" dirty="0">
                <a:solidFill>
                  <a:schemeClr val="bg1"/>
                </a:solidFill>
              </a:rPr>
              <a:t>AI</a:t>
            </a:r>
            <a:r>
              <a:rPr lang="zh-CN" altLang="en-US" sz="2800" b="1" dirty="0">
                <a:solidFill>
                  <a:schemeClr val="bg1"/>
                </a:solidFill>
              </a:rPr>
              <a:t>应用和运营经验快速复制到海外。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zh-CN" altLang="en-US" sz="2800" b="1" dirty="0">
                <a:solidFill>
                  <a:schemeClr val="bg1"/>
                </a:solidFill>
              </a:rPr>
              <a:t>通常选择与集团主营业务协同的赛道（如短视频、电商、教育）。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endParaRPr lang="en-US" altLang="zh-CN" sz="3600" b="1" dirty="0">
              <a:solidFill>
                <a:schemeClr val="bg1"/>
              </a:solidFill>
            </a:endParaRPr>
          </a:p>
          <a:p>
            <a:r>
              <a:rPr lang="zh-CN" altLang="en-US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案例</a:t>
            </a:r>
            <a:r>
              <a:rPr lang="en-US" altLang="zh-CN" sz="3600" b="1" dirty="0">
                <a:gradFill>
                  <a:gsLst>
                    <a:gs pos="100000">
                      <a:srgbClr val="EFE2D4"/>
                    </a:gs>
                    <a:gs pos="0">
                      <a:srgbClr val="958EFF"/>
                    </a:gs>
                    <a:gs pos="33000">
                      <a:srgbClr val="EDC5FF"/>
                    </a:gs>
                    <a:gs pos="73000">
                      <a:srgbClr val="FD8FA2"/>
                    </a:gs>
                    <a:gs pos="54000">
                      <a:srgbClr val="FB8EFF"/>
                    </a:gs>
                  </a:gsLst>
                  <a:lin ang="1200000" scaled="0"/>
                </a:gradFill>
              </a:rPr>
              <a:t>: </a:t>
            </a:r>
          </a:p>
          <a:p>
            <a:r>
              <a:rPr lang="en-US" altLang="zh-CN" sz="2800" b="1" dirty="0" err="1">
                <a:solidFill>
                  <a:schemeClr val="bg1"/>
                </a:solidFill>
              </a:rPr>
              <a:t>Gauth</a:t>
            </a:r>
            <a:r>
              <a:rPr lang="zh-CN" altLang="en-US" sz="2800" b="1" dirty="0">
                <a:solidFill>
                  <a:schemeClr val="bg1"/>
                </a:solidFill>
              </a:rPr>
              <a:t>字节跳动旗下教育产品，</a:t>
            </a:r>
            <a:r>
              <a:rPr lang="en-US" altLang="zh-CN" sz="2800" b="1" dirty="0">
                <a:solidFill>
                  <a:schemeClr val="bg1"/>
                </a:solidFill>
              </a:rPr>
              <a:t>8</a:t>
            </a:r>
            <a:r>
              <a:rPr lang="zh-CN" altLang="en-US" sz="2800" b="1" dirty="0">
                <a:solidFill>
                  <a:schemeClr val="bg1"/>
                </a:solidFill>
              </a:rPr>
              <a:t>月活跃用户高达</a:t>
            </a:r>
            <a:r>
              <a:rPr lang="en-US" altLang="zh-CN" sz="2800" b="1" dirty="0">
                <a:solidFill>
                  <a:schemeClr val="bg1"/>
                </a:solidFill>
              </a:rPr>
              <a:t>578</a:t>
            </a:r>
            <a:r>
              <a:rPr lang="zh-CN" altLang="en-US" sz="2800" b="1" dirty="0">
                <a:solidFill>
                  <a:schemeClr val="bg1"/>
                </a:solidFill>
              </a:rPr>
              <a:t>万，环比激增 </a:t>
            </a:r>
            <a:r>
              <a:rPr lang="en-US" altLang="zh-CN" sz="2800" b="1" dirty="0">
                <a:solidFill>
                  <a:schemeClr val="bg1"/>
                </a:solidFill>
              </a:rPr>
              <a:t>+28.15%</a:t>
            </a:r>
            <a:r>
              <a:rPr lang="zh-CN" altLang="en-US" sz="2800" b="1" dirty="0">
                <a:solidFill>
                  <a:schemeClr val="bg1"/>
                </a:solidFill>
              </a:rPr>
              <a:t>。成功利用了字节系产品强大的全球化流量获取能力。</a:t>
            </a:r>
          </a:p>
        </p:txBody>
      </p:sp>
    </p:spTree>
    <p:extLst>
      <p:ext uri="{BB962C8B-B14F-4D97-AF65-F5344CB8AC3E}">
        <p14:creationId xmlns:p14="http://schemas.microsoft.com/office/powerpoint/2010/main" val="7963955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zQxYjVjZjljMDdlODI5YjVmYTMyODE3MGFmYWExOTcifQ=="/>
</p:tagLst>
</file>

<file path=ppt/theme/theme1.xml><?xml version="1.0" encoding="utf-8"?>
<a:theme xmlns:a="http://schemas.openxmlformats.org/drawingml/2006/main" name="Office 2013 - 2022 主题">
  <a:themeElements>
    <a:clrScheme name="非凡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90FEB"/>
      </a:accent1>
      <a:accent2>
        <a:srgbClr val="EE0F7E"/>
      </a:accent2>
      <a:accent3>
        <a:srgbClr val="BB72D6"/>
      </a:accent3>
      <a:accent4>
        <a:srgbClr val="2689E4"/>
      </a:accent4>
      <a:accent5>
        <a:srgbClr val="ACF381"/>
      </a:accent5>
      <a:accent6>
        <a:srgbClr val="E98DAB"/>
      </a:accent6>
      <a:hlink>
        <a:srgbClr val="467886"/>
      </a:hlink>
      <a:folHlink>
        <a:srgbClr val="96607D"/>
      </a:folHlink>
    </a:clrScheme>
    <a:fontScheme name="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470</TotalTime>
  <Words>2792</Words>
  <Application>Microsoft Office PowerPoint</Application>
  <PresentationFormat>自定义</PresentationFormat>
  <Paragraphs>192</Paragraphs>
  <Slides>27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2" baseType="lpstr">
      <vt:lpstr>等线</vt:lpstr>
      <vt:lpstr>微软雅黑</vt:lpstr>
      <vt:lpstr>微软雅黑</vt:lpstr>
      <vt:lpstr>Arial</vt:lpstr>
      <vt:lpstr>Office 2013 - 2022 主题</vt:lpstr>
      <vt:lpstr>PowerPoint 演示文稿</vt:lpstr>
      <vt:lpstr>全球AI消费级趋势</vt:lpstr>
      <vt:lpstr>宏观视角：AI全球化浪潮</vt:lpstr>
      <vt:lpstr>全球AI Web产品访问量Top 10</vt:lpstr>
      <vt:lpstr>Google的强大市场地位</vt:lpstr>
      <vt:lpstr>焦点洞察：中国AI企业出海的崛起</vt:lpstr>
      <vt:lpstr>我们的数据显示，这一趋势正在加速</vt:lpstr>
      <vt:lpstr>出海AI产品活跃用户</vt:lpstr>
      <vt:lpstr>成功模式剖析——大厂生态降维打击</vt:lpstr>
      <vt:lpstr>成功模式剖析——垂直赛道精细化运营</vt:lpstr>
      <vt:lpstr>成功模式剖析——垂直赛道精细化运营</vt:lpstr>
      <vt:lpstr>赛道深潜：高增长领域的机遇</vt:lpstr>
      <vt:lpstr>增长最快的出海产品 (访问量环比)</vt:lpstr>
      <vt:lpstr>增长最快的出海产品 (活跃用户环比)</vt:lpstr>
      <vt:lpstr>高增长赛道: AI in Browser - 新的流量入口</vt:lpstr>
      <vt:lpstr>高增长赛道: 视频生成 - 内容创作的下一个浪潮</vt:lpstr>
      <vt:lpstr>高增长赛道: AI+教育 - 潜力巨大的刚需市场</vt:lpstr>
      <vt:lpstr>高增长赛道: AI Agent - 自动化的未来</vt:lpstr>
      <vt:lpstr>趋势总结1: 从“聊天”到“办事”</vt:lpstr>
      <vt:lpstr>趋势总结2: “入口”之争日益激烈</vt:lpstr>
      <vt:lpstr>趋势总结3: 内容创作的全链路AI化</vt:lpstr>
      <vt:lpstr>重点赛道深掘1：图像编辑/生成，强复用 + 强订阅</vt:lpstr>
      <vt:lpstr>重点赛道深掘2：智能体/个人助理，结果导向的“常驻位”</vt:lpstr>
      <vt:lpstr>重点赛道深掘3：视频生成/编辑，从“热点流量”走向“效果导向”</vt:lpstr>
      <vt:lpstr>重点赛道深掘4：情感陪伴，规模吸量，深度与合规是关键</vt:lpstr>
      <vt:lpstr>从工具到常驻，从常驻到结果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oij</dc:creator>
  <cp:lastModifiedBy>oij</cp:lastModifiedBy>
  <cp:revision>43</cp:revision>
  <dcterms:created xsi:type="dcterms:W3CDTF">2025-07-13T13:37:00Z</dcterms:created>
  <dcterms:modified xsi:type="dcterms:W3CDTF">2025-09-12T05:06:50Z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38A5F9D840B441EEB87E0CDFD2684C77_12</vt:lpwstr>
  </property>
  <property fmtid="{D5CDD505-2E9C-101B-9397-08002B2CF9AE}" pid="3" name="KSOProductBuildVer">
    <vt:lpwstr>2052-11.1.0.14309</vt:lpwstr>
  </property>
</Properties>
</file>