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9"/>
  </p:handoutMasterIdLst>
  <p:sldIdLst>
    <p:sldId id="257" r:id="rId3"/>
    <p:sldId id="258" r:id="rId5"/>
    <p:sldId id="283" r:id="rId6"/>
    <p:sldId id="284" r:id="rId7"/>
    <p:sldId id="273" r:id="rId8"/>
    <p:sldId id="278" r:id="rId9"/>
    <p:sldId id="279" r:id="rId10"/>
    <p:sldId id="285" r:id="rId11"/>
    <p:sldId id="281" r:id="rId12"/>
    <p:sldId id="268" r:id="rId13"/>
    <p:sldId id="286" r:id="rId14"/>
    <p:sldId id="289" r:id="rId15"/>
    <p:sldId id="287" r:id="rId16"/>
    <p:sldId id="288" r:id="rId17"/>
    <p:sldId id="290" r:id="rId18"/>
  </p:sldIdLst>
  <p:sldSz cx="12192000" cy="6858000"/>
  <p:notesSz cx="7103745" cy="10234295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 userDrawn="1">
          <p15:clr>
            <a:srgbClr val="A4A3A4"/>
          </p15:clr>
        </p15:guide>
        <p15:guide id="4" pos="38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0A0A"/>
    <a:srgbClr val="1A1A1A"/>
    <a:srgbClr val="081526"/>
    <a:srgbClr val="051F2D"/>
    <a:srgbClr val="052230"/>
    <a:srgbClr val="14191A"/>
    <a:srgbClr val="0E1F22"/>
    <a:srgbClr val="181819"/>
    <a:srgbClr val="01262F"/>
    <a:srgbClr val="0609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howGuides="1">
      <p:cViewPr varScale="1">
        <p:scale>
          <a:sx n="127" d="100"/>
          <a:sy n="127" d="100"/>
        </p:scale>
        <p:origin x="1952" y="184"/>
      </p:cViewPr>
      <p:guideLst>
        <p:guide orient="horz" pos="2146"/>
        <p:guide pos="38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144000" cy="144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gs" Target="tags/tag66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247" y="1279525"/>
            <a:ext cx="6141156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全球AIGC赛道在2024年的2-4月中的融资次数相对稳定。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  <a:sym typeface="+mn-ea"/>
              </a:rPr>
              <a:t>第二季度披露的融资次数呈现出猛增的的趋势，达到了累计220次融资，大约相当于上年同期的3.3倍。7月的融资次数继续稳步上升，环比增速约24%。</a:t>
            </a:r>
            <a:endParaRPr lang="zh-CN" altLang="en-US" b="1">
              <a:solidFill>
                <a:schemeClr val="bg1"/>
              </a:solidFill>
              <a:latin typeface="PingFang TC Semibold" panose="020B0400000000000000" charset="-120"/>
              <a:ea typeface="PingFang TC Semibold" panose="020B0400000000000000" charset="-120"/>
              <a:cs typeface="PingFang TC Regular" panose="020B0400000000000000" charset="-120"/>
            </a:endParaRPr>
          </a:p>
          <a:p>
            <a:pPr algn="l">
              <a:buClrTx/>
              <a:buSzTx/>
              <a:buFontTx/>
            </a:pPr>
            <a:endParaRPr lang="zh-CN" altLang="en-US" b="1">
              <a:solidFill>
                <a:schemeClr val="bg1"/>
              </a:solidFill>
              <a:latin typeface="PingFang TC Semibold" panose="020B0400000000000000" charset="-120"/>
              <a:ea typeface="PingFang TC Semibold" panose="020B0400000000000000" charset="-120"/>
              <a:cs typeface="PingFang TC Regular" panose="020B0400000000000000" charset="-120"/>
            </a:endParaRPr>
          </a:p>
          <a:p>
            <a:r>
              <a:rPr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在融资金额方面，除了2-4月之外的其他月份展现出了整体向上的趋势，这主要是因为大模型公司普遍单笔数亿到数十亿的融资金额。</a:t>
            </a:r>
            <a:endParaRPr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  <a:p>
            <a:endParaRPr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  <a:p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  <a:sym typeface="+mn-ea"/>
              </a:rPr>
              <a:t>比如5月xAI完成了了60亿美元的B轮融资、3月份Anthropic获得亚马逊的27.5亿美元战略融资，2月份月之暗面在披露了由阿里巴巴领投的的10亿美元第二轮融资、7月份百川智能获得28.24亿元融资。</a:t>
            </a:r>
            <a:endParaRPr lang="zh-CN" altLang="en-US" b="1">
              <a:solidFill>
                <a:schemeClr val="bg1"/>
              </a:solidFill>
              <a:latin typeface="PingFang TC Semibold" panose="020B0400000000000000" charset="-120"/>
              <a:ea typeface="PingFang TC Semibold" panose="020B0400000000000000" charset="-120"/>
              <a:cs typeface="PingFang TC Regular" panose="020B0400000000000000" charset="-120"/>
            </a:endParaRPr>
          </a:p>
          <a:p>
            <a:endParaRPr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  <a:p>
            <a:r>
              <a:rPr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全球融资金额平均来看，2024年的月均值约为320亿人民币，主要因为2、3、5、8的单笔融资规模较大，推高了平均融资金额。</a:t>
            </a:r>
            <a:endParaRPr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2" y="1323004"/>
            <a:ext cx="9144009" cy="2187070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PingFang TC Regular" panose="020B0400000000000000" charset="-120"/>
                <a:ea typeface="PingFang TC Regular" panose="020B0400000000000000" charset="-120"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ingFang TC Regular" panose="020B0400000000000000" charset="-120"/>
                <a:ea typeface="PingFang TC Regular" panose="020B0400000000000000" charset="-12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ingFang TC Regular" panose="020B0400000000000000" charset="-120"/>
                <a:ea typeface="PingFang TC Regular" panose="020B0400000000000000" charset="-12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ingFang TC Regular" panose="020B0400000000000000" charset="-120"/>
                <a:ea typeface="PingFang TC Regular" panose="020B0400000000000000" charset="-12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2" y="3602153"/>
            <a:ext cx="9144009" cy="16558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ingFang TC Regular" panose="020B0400000000000000" charset="-120"/>
                <a:ea typeface="PingFang TC Regular" panose="020B0400000000000000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1" y="365137"/>
            <a:ext cx="10515610" cy="1325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1" y="1825683"/>
            <a:ext cx="10515610" cy="4351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1" y="6356552"/>
            <a:ext cx="2743203" cy="365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4" y="6356552"/>
            <a:ext cx="4114804" cy="365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9" y="6356552"/>
            <a:ext cx="2743203" cy="365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ingFang TC Regular" panose="020B0400000000000000" charset="-120"/>
          <a:ea typeface="PingFang TC Regular" panose="020B0400000000000000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ingFang TC Regular" panose="020B0400000000000000" charset="-120"/>
          <a:ea typeface="PingFang TC Regular" panose="020B0400000000000000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ingFang TC Regular" panose="020B0400000000000000" charset="-120"/>
          <a:ea typeface="PingFang TC Regular" panose="020B0400000000000000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ingFang TC Regular" panose="020B0400000000000000" charset="-120"/>
          <a:ea typeface="PingFang TC Regular" panose="020B0400000000000000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ingFang TC Regular" panose="020B0400000000000000" charset="-120"/>
          <a:ea typeface="PingFang TC Regular" panose="020B0400000000000000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ingFang TC Regular" panose="020B0400000000000000" charset="-120"/>
          <a:ea typeface="PingFang TC Regular" panose="020B0400000000000000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3" Type="http://schemas.openxmlformats.org/officeDocument/2006/relationships/notesSlide" Target="../notesSlides/notesSlide11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tags" Target="../tags/tag4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14.png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2.jpe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image" Target="../media/image2.jpeg"/><Relationship Id="rId1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tags" Target="../tags/tag22.xml"/><Relationship Id="rId4" Type="http://schemas.openxmlformats.org/officeDocument/2006/relationships/image" Target="../media/image8.png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tags" Target="../tags/tag26.xml"/><Relationship Id="rId4" Type="http://schemas.openxmlformats.org/officeDocument/2006/relationships/image" Target="../media/image10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tags" Target="../tags/tag30.xml"/><Relationship Id="rId4" Type="http://schemas.openxmlformats.org/officeDocument/2006/relationships/image" Target="../media/image12.png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4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38000"/>
          </a:blip>
          <a:srcRect/>
          <a:stretch>
            <a:fillRect/>
          </a:stretch>
        </p:blipFill>
        <p:spPr>
          <a:xfrm>
            <a:off x="0" y="0"/>
            <a:ext cx="12153265" cy="68402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84475" y="2105660"/>
            <a:ext cx="6624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Data: 2024</a:t>
            </a:r>
            <a:r>
              <a:rPr lang="zh-CN" altLang="en-US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年全球</a:t>
            </a:r>
            <a:r>
              <a:rPr lang="en-US" altLang="zh-CN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AI</a:t>
            </a:r>
            <a:r>
              <a:rPr lang="zh-CN" altLang="en-US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应用数据</a:t>
            </a:r>
            <a:r>
              <a:rPr lang="zh-CN" altLang="en-US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纵览</a:t>
            </a:r>
            <a:endParaRPr lang="zh-CN" altLang="en-US" sz="2800">
              <a:gradFill>
                <a:gsLst>
                  <a:gs pos="0">
                    <a:srgbClr val="9BF3FC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</a:gra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86985" y="3946525"/>
            <a:ext cx="20250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非凡产研</a:t>
            </a:r>
            <a:endParaRPr lang="zh-CN" altLang="en-US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  <a:p>
            <a:pPr algn="ctr"/>
            <a:endParaRPr lang="en-US" altLang="zh-CN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  <a:p>
            <a:pPr algn="ctr"/>
            <a:r>
              <a:rPr lang="en-US" altLang="zh-CN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2024.10.17</a:t>
            </a:r>
            <a:endParaRPr lang="en-US" altLang="zh-CN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1770" y="5442585"/>
            <a:ext cx="11631295" cy="1281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sp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  <a:p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本报告由非凡产研发布，本报告版权归非凡产研所有。任何中文转载或引用，需注明报告来源，国外机构如需转载引用，请提前联系授权。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本报告为非凡产研作为第三方机构的独立原创分析，报告内容不代表任何企业的立场，且均不构成对任何人的投资建议。因此投资者务必注意，因据此做出的任何投资决策与非凡产研及其员工或者关联机构无关。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在法律许可的情况下，非凡产研可能持有报告中提到的公司的股权，或为其提供或争取提供筹资或财务顾问等相关服务，其员工可能担任报告中所提及公司的董事。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rgbClr val="060910"/>
            </a:gs>
            <a:gs pos="68000">
              <a:srgbClr val="01262F">
                <a:alpha val="100000"/>
              </a:srgbClr>
            </a:gs>
            <a:gs pos="100000">
              <a:srgbClr val="060910">
                <a:alpha val="100000"/>
              </a:srgb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0934700" y="6452870"/>
            <a:ext cx="1257300" cy="392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0">
                <a:schemeClr val="accent1">
                  <a:alpha val="19000"/>
                </a:schemeClr>
              </a:gs>
              <a:gs pos="100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0" tIns="87096" rIns="87096" bIns="87096" rtlCol="0" anchor="ctr" anchorCtr="0">
            <a:noAutofit/>
          </a:bodyPr>
          <a:p>
            <a:pPr marL="0" lvl="0" indent="457200" algn="l"/>
            <a:r>
              <a:rPr lang="en-US" sz="1200" b="1">
                <a:solidFill>
                  <a:schemeClr val="bg1"/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#</a:t>
            </a:r>
            <a:r>
              <a:rPr lang="zh-CN" altLang="en-US" sz="1200" b="1">
                <a:solidFill>
                  <a:schemeClr val="bg1"/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非凡产研</a:t>
            </a:r>
            <a:endParaRPr lang="zh-CN" altLang="en-US" sz="1200" b="1">
              <a:solidFill>
                <a:schemeClr val="bg1"/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2784475" y="2853055"/>
            <a:ext cx="6624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from Data to Insight</a:t>
            </a:r>
            <a:endParaRPr lang="zh-CN" altLang="en-US" sz="2800">
              <a:gradFill>
                <a:gsLst>
                  <a:gs pos="0">
                    <a:srgbClr val="9BF3FC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</a:gra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全球均值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 - PS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5887720" y="1426083"/>
          <a:ext cx="208280" cy="4834890"/>
        </p:xfrm>
        <a:graphic>
          <a:graphicData uri="http://schemas.openxmlformats.org/drawingml/2006/table">
            <a:tbl>
              <a:tblPr/>
              <a:tblGrid>
                <a:gridCol w="20828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864235" y="1414145"/>
            <a:ext cx="523176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估值前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100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公司平均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估值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29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亿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$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864235" y="2708910"/>
            <a:ext cx="523176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估值前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100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公司平均年度预估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收入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5300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万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$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5"/>
            </p:custDataLst>
          </p:nvPr>
        </p:nvCxnSpPr>
        <p:spPr>
          <a:xfrm>
            <a:off x="864235" y="2536825"/>
            <a:ext cx="5137785" cy="0"/>
          </a:xfrm>
          <a:prstGeom prst="line">
            <a:avLst/>
          </a:prstGeom>
          <a:ln w="28575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6896100" y="2275840"/>
            <a:ext cx="18649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PS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55</a:t>
            </a:r>
            <a:r>
              <a:rPr 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x</a:t>
            </a:r>
            <a:endParaRPr lang="en-US" sz="2800" b="1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6896100" y="4457065"/>
            <a:ext cx="18649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PS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67</a:t>
            </a:r>
            <a:r>
              <a:rPr 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x</a:t>
            </a:r>
            <a:endParaRPr lang="en-US" sz="2800" b="1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810260" y="4457065"/>
            <a:ext cx="59626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估值前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100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公司平均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PS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值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.萍方-简" panose="020B0300000000000000" charset="-122"/>
              <a:ea typeface=".萍方-简" panose="020B0300000000000000" charset="-122"/>
              <a:cs typeface=".萍方-简" panose="020B0300000000000000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6896100" y="5157470"/>
            <a:ext cx="18649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PS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42</a:t>
            </a:r>
            <a:r>
              <a:rPr 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x</a:t>
            </a:r>
            <a:endParaRPr lang="en-US" sz="2800" b="1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864235" y="5157470"/>
            <a:ext cx="59626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OpenAI 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PS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值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.萍方-简" panose="020B0300000000000000" charset="-122"/>
              <a:ea typeface=".萍方-简" panose="020B0300000000000000" charset="-122"/>
              <a:cs typeface=".萍方-简" panose="020B0300000000000000" charset="-122"/>
              <a:sym typeface="+mn-ea"/>
            </a:endParaRPr>
          </a:p>
        </p:txBody>
      </p:sp>
      <p:sp>
        <p:nvSpPr>
          <p:cNvPr id="23" name="右大括号 22"/>
          <p:cNvSpPr/>
          <p:nvPr/>
        </p:nvSpPr>
        <p:spPr>
          <a:xfrm>
            <a:off x="8688070" y="2421255"/>
            <a:ext cx="1113790" cy="3168015"/>
          </a:xfrm>
          <a:prstGeom prst="rightBrace">
            <a:avLst>
              <a:gd name="adj1" fmla="val 8333"/>
              <a:gd name="adj2" fmla="val 50751"/>
            </a:avLst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11"/>
            </p:custDataLst>
          </p:nvPr>
        </p:nvSpPr>
        <p:spPr>
          <a:xfrm>
            <a:off x="10271760" y="3744595"/>
            <a:ext cx="16522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PS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50</a:t>
            </a:r>
            <a:r>
              <a:rPr 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x</a:t>
            </a:r>
            <a:endParaRPr lang="en-US" sz="2800" b="1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全球均值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 - 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人力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效率和资本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效率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6896100" y="3954780"/>
            <a:ext cx="41535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ROF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30.02%</a:t>
            </a:r>
            <a:endParaRPr lang="en-US" sz="2800" b="1">
              <a:solidFill>
                <a:schemeClr val="bg1">
                  <a:lumMod val="75000"/>
                </a:schemeClr>
              </a:solidFill>
              <a:latin typeface=".萍方-简" panose="020B0300000000000000" charset="-122"/>
              <a:ea typeface=".萍方-简" panose="020B0300000000000000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1343660" y="1929130"/>
            <a:ext cx="53213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估值前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100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公司平均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人效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.萍方-简" panose="020B0300000000000000" charset="-122"/>
              <a:ea typeface=".萍方-简" panose="020B0300000000000000" charset="-122"/>
              <a:cs typeface=".萍方-简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6960235" y="1694180"/>
            <a:ext cx="41535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22.47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万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$/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人</a:t>
            </a:r>
            <a:endParaRPr lang="zh-CN" altLang="en-US" sz="2800" b="1">
              <a:solidFill>
                <a:schemeClr val="bg1">
                  <a:lumMod val="75000"/>
                </a:schemeClr>
              </a:solidFill>
              <a:latin typeface=".萍方-简" panose="020B0300000000000000" charset="-122"/>
              <a:ea typeface=".萍方-简" panose="020B0300000000000000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1343660" y="3143885"/>
            <a:ext cx="474662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估值前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100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公司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累计</a:t>
            </a:r>
            <a:b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</a:b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年度预估收入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104.78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亿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$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cxnSp>
        <p:nvCxnSpPr>
          <p:cNvPr id="10" name="直接连接符 9"/>
          <p:cNvCxnSpPr/>
          <p:nvPr>
            <p:custDataLst>
              <p:tags r:id="rId7"/>
            </p:custDataLst>
          </p:nvPr>
        </p:nvCxnSpPr>
        <p:spPr>
          <a:xfrm>
            <a:off x="1343660" y="4123055"/>
            <a:ext cx="4634865" cy="0"/>
          </a:xfrm>
          <a:prstGeom prst="line">
            <a:avLst/>
          </a:prstGeom>
          <a:ln w="28575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1349375" y="4149090"/>
            <a:ext cx="474662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估值前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100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公司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累计</a:t>
            </a:r>
            <a:b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</a:b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融资金额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349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亿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$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6896100" y="5370830"/>
            <a:ext cx="28079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ROF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36.32</a:t>
            </a:r>
            <a:r>
              <a:rPr 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%</a:t>
            </a:r>
            <a:endParaRPr lang="en-US" sz="28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1343660" y="5389245"/>
            <a:ext cx="59626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OpenAI 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.萍方-简" panose="020B0300000000000000" charset="-122"/>
                <a:sym typeface="+mn-ea"/>
              </a:rPr>
              <a:t>ROF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.萍方-简" panose="020B0300000000000000" charset="-122"/>
              <a:ea typeface=".萍方-简" panose="020B0300000000000000" charset="-122"/>
              <a:cs typeface=".萍方-简" panose="020B0300000000000000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6960235" y="2216150"/>
            <a:ext cx="41535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160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万￥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/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.萍方-简" panose="020B0300000000000000" charset="-122"/>
                <a:ea typeface=".萍方-简" panose="020B0300000000000000" charset="-122"/>
                <a:cs typeface="PingFang TC Regular" panose="020B0400000000000000" charset="-120"/>
                <a:sym typeface="+mn-ea"/>
              </a:rPr>
              <a:t>人</a:t>
            </a:r>
            <a:endParaRPr lang="zh-CN" altLang="en-US" sz="2800" b="1">
              <a:solidFill>
                <a:schemeClr val="bg1">
                  <a:lumMod val="75000"/>
                </a:schemeClr>
              </a:solidFill>
              <a:latin typeface=".萍方-简" panose="020B0300000000000000" charset="-122"/>
              <a:ea typeface=".萍方-简" panose="020B0300000000000000" charset="-122"/>
              <a:cs typeface="PingFang TC Regular" panose="020B0400000000000000" charset="-12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中国均值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 - PS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960235" y="302260"/>
            <a:ext cx="4186555" cy="62534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64235" y="2853055"/>
            <a:ext cx="35388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平均估值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3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亿￥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864235" y="3717290"/>
            <a:ext cx="35388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平均收入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3000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万￥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885190" y="3545205"/>
            <a:ext cx="3091815" cy="0"/>
          </a:xfrm>
          <a:prstGeom prst="line">
            <a:avLst/>
          </a:prstGeom>
          <a:ln w="28575" cmpd="sng">
            <a:solidFill>
              <a:srgbClr val="00B05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4511675" y="3284220"/>
            <a:ext cx="18649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PS</a:t>
            </a:r>
            <a:r>
              <a:rPr lang="zh-CN" alt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≈</a:t>
            </a:r>
            <a:r>
              <a:rPr lang="en-US" sz="2800" b="1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PingFang TC Regular" panose="020B0400000000000000" charset="-120"/>
                <a:sym typeface="+mn-ea"/>
              </a:rPr>
              <a:t>10x</a:t>
            </a:r>
            <a:endParaRPr lang="en-US" sz="2800" b="1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PingFang TC Regular" panose="020B0400000000000000" charset="-120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这意味着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什么？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864235" y="1414145"/>
            <a:ext cx="1042352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假设某个大模型公司估值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30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亿美金，累计融资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10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亿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美金。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  <a:p>
            <a:pPr algn="l"/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按照全球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公司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30%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的平均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ROF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，它理应拿到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3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亿美金的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年收入。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宋体" panose="02010600030101010101" pitchFamily="2" charset="-122"/>
              <a:cs typeface="PingFang TC Regular" panose="020B0400000000000000" charset="-120"/>
              <a:sym typeface="+mn-ea"/>
            </a:endParaRPr>
          </a:p>
          <a:p>
            <a:pPr algn="l"/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宋体" panose="02010600030101010101" pitchFamily="2" charset="-122"/>
              <a:cs typeface="PingFang TC Regular" panose="020B0400000000000000" charset="-120"/>
              <a:sym typeface="+mn-ea"/>
            </a:endParaRPr>
          </a:p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而如果它真拿到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3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亿美金的年收入，它的估值应该接近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150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亿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美金。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宋体" panose="02010600030101010101" pitchFamily="2" charset="-122"/>
              <a:cs typeface="PingFang TC Regular" panose="020B0400000000000000" charset="-120"/>
              <a:sym typeface="+mn-ea"/>
            </a:endParaRPr>
          </a:p>
          <a:p>
            <a:pPr algn="l"/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宋体" panose="02010600030101010101" pitchFamily="2" charset="-122"/>
              <a:cs typeface="PingFang TC Regular" panose="020B0400000000000000" charset="-120"/>
              <a:sym typeface="+mn-ea"/>
            </a:endParaRPr>
          </a:p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按照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全球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公司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50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倍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PS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均值，其年收入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不能低于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6000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万美金，且人数需要控制在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267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人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内。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宋体" panose="02010600030101010101" pitchFamily="2" charset="-122"/>
              <a:cs typeface="PingFang TC Regular" panose="020B0400000000000000" charset="-120"/>
              <a:sym typeface="+mn-ea"/>
            </a:endParaRPr>
          </a:p>
          <a:p>
            <a:pPr algn="l"/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宋体" panose="02010600030101010101" pitchFamily="2" charset="-122"/>
              <a:cs typeface="PingFang TC Regular" panose="020B0400000000000000" charset="-120"/>
              <a:sym typeface="+mn-ea"/>
            </a:endParaRPr>
          </a:p>
          <a:p>
            <a:pPr algn="l"/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如果它做不到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这个值，要么估值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太高，要么效率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宋体" panose="02010600030101010101" pitchFamily="2" charset="-122"/>
                <a:cs typeface="PingFang TC Regular" panose="020B0400000000000000" charset="-120"/>
                <a:sym typeface="+mn-ea"/>
              </a:rPr>
              <a:t>太低。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宋体" panose="02010600030101010101" pitchFamily="2" charset="-122"/>
              <a:cs typeface="PingFang TC Regular" panose="020B0400000000000000" charset="-120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rgbClr val="060910"/>
            </a:gs>
            <a:gs pos="68000">
              <a:srgbClr val="01262F">
                <a:alpha val="100000"/>
              </a:srgbClr>
            </a:gs>
            <a:gs pos="100000">
              <a:srgbClr val="060910">
                <a:alpha val="100000"/>
              </a:srgb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0934700" y="6452870"/>
            <a:ext cx="1257300" cy="392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0">
                <a:schemeClr val="accent1">
                  <a:alpha val="19000"/>
                </a:schemeClr>
              </a:gs>
              <a:gs pos="100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0" tIns="87096" rIns="87096" bIns="87096" rtlCol="0" anchor="ctr" anchorCtr="0">
            <a:noAutofit/>
          </a:bodyPr>
          <a:p>
            <a:pPr marL="0" lvl="0" indent="457200" algn="l"/>
            <a:r>
              <a:rPr lang="en-US" sz="1200" b="1">
                <a:solidFill>
                  <a:schemeClr val="bg1"/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#</a:t>
            </a:r>
            <a:r>
              <a:rPr lang="zh-CN" altLang="en-US" sz="1200" b="1">
                <a:solidFill>
                  <a:schemeClr val="bg1"/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非凡产研</a:t>
            </a:r>
            <a:endParaRPr lang="zh-CN" altLang="en-US" sz="1200" b="1">
              <a:solidFill>
                <a:schemeClr val="bg1"/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2784475" y="5588635"/>
            <a:ext cx="6624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AI</a:t>
            </a:r>
            <a:r>
              <a:rPr lang="zh-CN" altLang="en-US" sz="2800">
                <a:gradFill>
                  <a:gsLst>
                    <a:gs pos="0">
                      <a:srgbClr val="9BF3FC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行业智库</a:t>
            </a:r>
            <a:endParaRPr lang="zh-CN" altLang="en-US" sz="2800">
              <a:gradFill>
                <a:gsLst>
                  <a:gs pos="0">
                    <a:srgbClr val="9BF3FC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</a:gra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</p:txBody>
      </p:sp>
      <p:pic>
        <p:nvPicPr>
          <p:cNvPr id="100" name="图片 99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53000" y="2286000"/>
            <a:ext cx="2286000" cy="2286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https://photo-static-api.fotomore.com/creative/vcg/veer/612/veer-302976980.jpg" descr="&amp;pky9825330584_sjzg_VCG41N870964290&amp;2&amp;src_toppic_dropmo01&amp;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40000"/>
          </a:blip>
          <a:srcRect l="6394" r="8576"/>
          <a:stretch>
            <a:fillRect/>
          </a:stretch>
        </p:blipFill>
        <p:spPr>
          <a:xfrm>
            <a:off x="0" y="1047115"/>
            <a:ext cx="6096000" cy="4779010"/>
          </a:xfrm>
          <a:prstGeom prst="rect">
            <a:avLst/>
          </a:prstGeom>
          <a:noFill/>
        </p:spPr>
      </p:pic>
      <p:sp>
        <p:nvSpPr>
          <p:cNvPr id="6" name="文本框 5"/>
          <p:cNvSpPr txBox="1"/>
          <p:nvPr/>
        </p:nvSpPr>
        <p:spPr>
          <a:xfrm>
            <a:off x="526415" y="1844675"/>
            <a:ext cx="556895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截至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  <a:sym typeface="+mn-ea"/>
              </a:rPr>
              <a:t>2024年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9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月底，全球AIGC行业融资总额达到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2782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亿元，累计发生投资事件6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27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次。</a:t>
            </a:r>
            <a:endParaRPr lang="zh-CN" altLang="en-US" b="1">
              <a:solidFill>
                <a:schemeClr val="bg1"/>
              </a:solidFill>
              <a:latin typeface="PingFang TC Semibold" panose="020B0400000000000000" charset="-120"/>
              <a:ea typeface="PingFang TC Semibold" panose="020B0400000000000000" charset="-120"/>
              <a:cs typeface="PingFang TC Regular" panose="020B0400000000000000" charset="-120"/>
            </a:endParaRPr>
          </a:p>
          <a:p>
            <a:endParaRPr lang="zh-CN" altLang="en-US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  <a:p>
            <a:pPr algn="l">
              <a:buClrTx/>
              <a:buSzTx/>
              <a:buFontTx/>
            </a:pP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国内方面，AIGC行业融资金额融资金额越约为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339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亿人民币，累计发生投资事件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301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次。</a:t>
            </a:r>
            <a:endParaRPr lang="zh-CN" altLang="en-US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2992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融资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规模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83655" y="1701165"/>
            <a:ext cx="5775960" cy="34658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2992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融资趋势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6415" y="903605"/>
            <a:ext cx="11299190" cy="51841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2992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市场真的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冷吗？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6415" y="1059180"/>
            <a:ext cx="11185525" cy="50565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https://photo-static-api.fotomore.com/creative/vcg/veer/612/veer-302976980.jpg" descr="&amp;pky9825330584_sjzg_VCG41N870964290&amp;2&amp;src_toppic_dropmo01&amp;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40000"/>
          </a:blip>
          <a:srcRect l="6394" r="8576"/>
          <a:stretch>
            <a:fillRect/>
          </a:stretch>
        </p:blipFill>
        <p:spPr>
          <a:xfrm>
            <a:off x="0" y="1047115"/>
            <a:ext cx="6096000" cy="4779010"/>
          </a:xfrm>
          <a:prstGeom prst="rect">
            <a:avLst/>
          </a:prstGeom>
          <a:noFill/>
        </p:spPr>
      </p:pic>
      <p:sp>
        <p:nvSpPr>
          <p:cNvPr id="6" name="文本框 5"/>
          <p:cNvSpPr txBox="1"/>
          <p:nvPr/>
        </p:nvSpPr>
        <p:spPr>
          <a:xfrm>
            <a:off x="526415" y="1270635"/>
            <a:ext cx="556895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截至2024年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9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月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底，AIGC赛道的投资聚焦在中国和美国企业上，并以百亿级资金的融资金额远高于世界其他地区。</a:t>
            </a:r>
            <a:endParaRPr lang="zh-CN" altLang="en-US" b="1">
              <a:solidFill>
                <a:schemeClr val="bg1"/>
              </a:solidFill>
              <a:latin typeface="PingFang TC Semibold" panose="020B0400000000000000" charset="-120"/>
              <a:ea typeface="PingFang TC Semibold" panose="020B0400000000000000" charset="-120"/>
              <a:cs typeface="PingFang TC Regular" panose="020B0400000000000000" charset="-120"/>
            </a:endParaRPr>
          </a:p>
          <a:p>
            <a:pPr algn="l">
              <a:buClrTx/>
              <a:buSzTx/>
              <a:buFontTx/>
            </a:pPr>
            <a:endParaRPr lang="zh-CN" altLang="en-US" b="1">
              <a:solidFill>
                <a:schemeClr val="bg1"/>
              </a:solidFill>
              <a:latin typeface="PingFang TC Semibold" panose="020B0400000000000000" charset="-120"/>
              <a:ea typeface="PingFang TC Semibold" panose="020B0400000000000000" charset="-120"/>
              <a:cs typeface="PingFang TC Regular" panose="020B0400000000000000" charset="-120"/>
            </a:endParaRPr>
          </a:p>
          <a:p>
            <a:r>
              <a:rPr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美国AIGC公司以</a:t>
            </a:r>
            <a:r>
              <a:rPr lang="en-US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1936</a:t>
            </a:r>
            <a:r>
              <a:rPr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亿人民币的融资金额位居投资金额榜首；融资次数为</a:t>
            </a:r>
            <a:r>
              <a:rPr lang="en-US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230</a:t>
            </a:r>
            <a:r>
              <a:rPr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</a:rPr>
              <a:t>次。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中国AIGC公司获得的投资额为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339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亿元位列第二，投资次数达到</a:t>
            </a:r>
            <a:r>
              <a:rPr lang="en-US" altLang="zh-CN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249</a:t>
            </a:r>
            <a:r>
              <a:rPr lang="zh-CN" altLang="en-US" b="1">
                <a:solidFill>
                  <a:schemeClr val="bg1"/>
                </a:solidFill>
                <a:latin typeface="PingFang TC Semibold" panose="020B0400000000000000" charset="-120"/>
                <a:ea typeface="PingFang TC Semibold" panose="020B0400000000000000" charset="-120"/>
                <a:cs typeface="PingFang TC Regular" panose="020B0400000000000000" charset="-120"/>
              </a:rPr>
              <a:t>次位列榜首。</a:t>
            </a:r>
            <a:endParaRPr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</a:endParaRP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AI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已是国家战略高</a:t>
            </a:r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地</a:t>
            </a:r>
            <a:endParaRPr lang="zh-CN" altLang="en-US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816090" y="15875"/>
            <a:ext cx="4577080" cy="68421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钱投向了哪里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？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83285" y="1049655"/>
            <a:ext cx="10425430" cy="47580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谁是巨兽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？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90130" y="16510"/>
            <a:ext cx="4908550" cy="68414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26415" y="1268730"/>
            <a:ext cx="6547485" cy="43491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这是一场资本加速游戏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？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6415" y="981075"/>
            <a:ext cx="6499860" cy="515175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250430" y="0"/>
            <a:ext cx="4941570" cy="68872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26214" y="462066"/>
            <a:ext cx="72000" cy="3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35"/>
          </a:p>
        </p:txBody>
      </p:sp>
      <p:sp>
        <p:nvSpPr>
          <p:cNvPr id="12" name="文本框 11"/>
          <p:cNvSpPr txBox="1"/>
          <p:nvPr/>
        </p:nvSpPr>
        <p:spPr>
          <a:xfrm>
            <a:off x="646430" y="381635"/>
            <a:ext cx="6433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谁的盈利能力强</a:t>
            </a:r>
            <a:r>
              <a:rPr lang="en-US" altLang="zh-CN" sz="28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  <a:cs typeface="PingFang TC Regular" panose="020B0400000000000000" charset="-120"/>
                <a:sym typeface="+mn-ea"/>
              </a:rPr>
              <a:t>？</a:t>
            </a:r>
            <a:endParaRPr lang="en-US" altLang="zh-CN" sz="28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  <a:cs typeface="PingFang TC Regular" panose="020B0400000000000000" charset="-12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0" y="6288405"/>
            <a:ext cx="6096000" cy="5695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0">
                <a:schemeClr val="accent1">
                  <a:lumMod val="50000"/>
                  <a:lumOff val="50000"/>
                </a:schemeClr>
              </a:gs>
              <a:gs pos="3000">
                <a:schemeClr val="accent1">
                  <a:alpha val="19000"/>
                </a:schemeClr>
              </a:gs>
              <a:gs pos="85000">
                <a:srgbClr val="01060D">
                  <a:alpha val="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87096" tIns="87096" rIns="87096" bIns="87096" rtlCol="0">
            <a:noAutofit/>
          </a:bodyPr>
          <a:p>
            <a:r>
              <a:rPr lang="zh-CN" altLang="en-US" sz="1200">
                <a:solidFill>
                  <a:schemeClr val="bg1">
                    <a:lumMod val="75000"/>
                  </a:schemeClr>
                </a:solidFill>
                <a:latin typeface="PingFang TC Regular" panose="020B0400000000000000" charset="-120"/>
                <a:ea typeface="PingFang TC Regular" panose="020B0400000000000000" charset="-120"/>
              </a:rPr>
              <a:t>免责声明：本报告由非凡产研发布，本报告版权归非凡产研所有。任何中文转载或引用，需注明报告来源，国外机构如需转载引用，请提前联系授权。	</a:t>
            </a:r>
            <a:endParaRPr lang="zh-CN" altLang="en-US" sz="1200">
              <a:solidFill>
                <a:schemeClr val="bg1">
                  <a:lumMod val="75000"/>
                </a:schemeClr>
              </a:solidFill>
              <a:latin typeface="PingFang TC Regular" panose="020B0400000000000000" charset="-120"/>
              <a:ea typeface="PingFang TC Regular" panose="020B0400000000000000" charset="-12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/>
          <p:nvPr/>
        </p:nvGraphicFramePr>
        <p:xfrm>
          <a:off x="6096000" y="1426083"/>
          <a:ext cx="0" cy="4526280"/>
        </p:xfrm>
        <a:graphic>
          <a:graphicData uri="http://schemas.openxmlformats.org/drawingml/2006/table">
            <a:tbl>
              <a:tblPr/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352425">
                <a:tc>
                  <a:txBody>
                    <a:bodyPr/>
                    <a:p>
                      <a:r>
                        <a:rPr lang="en-US" altLang="zh-CN" sz="200"/>
                        <a:t>xAI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Elon Musk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2023/07/12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75.24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20090">
                <a:tc>
                  <a:txBody>
                    <a:bodyPr/>
                    <a:p>
                      <a:r>
                        <a:rPr lang="en-US" altLang="zh-CN" sz="200"/>
                        <a:t>Safe Superintelligence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帕罗奥多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Ilya Sutskever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2024/06/19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2024-09-04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64.94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Cognition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Scott Wu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2024-03-13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27.78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OpenAI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Sam Altman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2015/12/11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2024-04-12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26.27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9100">
                <a:tc>
                  <a:txBody>
                    <a:bodyPr/>
                    <a:p>
                      <a:r>
                        <a:rPr lang="en-US" altLang="zh-CN" sz="200"/>
                        <a:t>Mistral AI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Arthur Mensch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15.35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6080">
                <a:tc>
                  <a:txBody>
                    <a:bodyPr/>
                    <a:p>
                      <a:r>
                        <a:rPr lang="en-US" altLang="zh-CN" sz="200"/>
                        <a:t>Poolside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法国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巴黎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Jason Warner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2023-05-26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13.79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85445">
                <a:tc>
                  <a:txBody>
                    <a:bodyPr/>
                    <a:p>
                      <a:r>
                        <a:rPr lang="en-US" altLang="zh-CN" sz="200"/>
                        <a:t>Anthropic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Dario Amodei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2021/01/01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2024-03-28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13.62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r>
                        <a:rPr lang="en-US" altLang="zh-CN" sz="200"/>
                        <a:t>World Labs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李飞飞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2024/04/01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2024-07-17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9.35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53415">
                <a:tc>
                  <a:txBody>
                    <a:bodyPr/>
                    <a:p>
                      <a:r>
                        <a:rPr lang="en-US" altLang="zh-CN" sz="200"/>
                        <a:t>Xaira Therapeutics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旧金山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Marc Tessier-Lavigne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2023/05/01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2024-04-23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7.54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430">
                <a:tc>
                  <a:txBody>
                    <a:bodyPr/>
                    <a:p>
                      <a:r>
                        <a:rPr lang="en-US" altLang="zh-CN" sz="200"/>
                        <a:t>CoreWeave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美国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200"/>
                        <a:t>罗斯兰</a:t>
                      </a:r>
                      <a:endParaRPr lang="zh-CN" altLang="en-US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Michael Intrator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2017/01/01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2024-05-01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200"/>
                        <a:t>7.10</a:t>
                      </a:r>
                      <a:endParaRPr lang="en-US" altLang="zh-CN" sz="200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47890" y="0"/>
            <a:ext cx="4953000" cy="6903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26415" y="1124585"/>
            <a:ext cx="6690995" cy="45358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commondata" val="eyJoZGlkIjoiZDIxODYyNzhiMDE3OWM1OWIyZjFkZTJmZTY4Njc2ZWIifQ==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9106</Words>
  <Application>WPS 演示</Application>
  <PresentationFormat>宽屏</PresentationFormat>
  <Paragraphs>2084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1" baseType="lpstr">
      <vt:lpstr>Arial</vt:lpstr>
      <vt:lpstr>宋体</vt:lpstr>
      <vt:lpstr>Wingdings</vt:lpstr>
      <vt:lpstr>PingFang TC Regular</vt:lpstr>
      <vt:lpstr>Microsoft JhengHei UI Light</vt:lpstr>
      <vt:lpstr>PingFang TC Semibold</vt:lpstr>
      <vt:lpstr>微软雅黑</vt:lpstr>
      <vt:lpstr>Arial Unicode MS</vt:lpstr>
      <vt:lpstr>Calibri</vt:lpstr>
      <vt:lpstr>.萍方-简</vt:lpstr>
      <vt:lpstr>华文新魏</vt:lpstr>
      <vt:lpstr>华文仿宋</vt:lpstr>
      <vt:lpstr>楷体</vt:lpstr>
      <vt:lpstr>PingFang TC Regular</vt:lpstr>
      <vt:lpstr>Segoe Print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吴畏</cp:lastModifiedBy>
  <cp:revision>42</cp:revision>
  <dcterms:created xsi:type="dcterms:W3CDTF">2024-09-25T15:54:00Z</dcterms:created>
  <dcterms:modified xsi:type="dcterms:W3CDTF">2024-10-16T23:14:13Z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2052-12.1.0.15990</vt:lpwstr>
  </property>
  <property fmtid="{D5CDD505-2E9C-101B-9397-08002B2CF9AE}" pid="3" name="ICV">
    <vt:lpwstr>1219513300673D1F66569166B8D38390_41</vt:lpwstr>
  </property>
</Properties>
</file>