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300" r:id="rId2"/>
    <p:sldId id="345" r:id="rId3"/>
    <p:sldId id="347" r:id="rId4"/>
    <p:sldId id="346" r:id="rId5"/>
    <p:sldId id="348" r:id="rId6"/>
    <p:sldId id="349" r:id="rId7"/>
    <p:sldId id="350" r:id="rId8"/>
    <p:sldId id="351" r:id="rId9"/>
    <p:sldId id="352" r:id="rId10"/>
    <p:sldId id="343" r:id="rId11"/>
    <p:sldId id="353" r:id="rId12"/>
    <p:sldId id="354" r:id="rId13"/>
    <p:sldId id="333" r:id="rId14"/>
    <p:sldId id="339" r:id="rId15"/>
    <p:sldId id="344" r:id="rId16"/>
    <p:sldId id="337" r:id="rId17"/>
    <p:sldId id="340" r:id="rId18"/>
    <p:sldId id="341" r:id="rId19"/>
    <p:sldId id="342" r:id="rId20"/>
    <p:sldId id="338" r:id="rId21"/>
    <p:sldId id="288" r:id="rId22"/>
    <p:sldId id="275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3F6"/>
    <a:srgbClr val="160041"/>
    <a:srgbClr val="A6C4EA"/>
    <a:srgbClr val="A7D4FA"/>
    <a:srgbClr val="A7D6FB"/>
    <a:srgbClr val="FBF7FF"/>
    <a:srgbClr val="73B6FF"/>
    <a:srgbClr val="D56A9C"/>
    <a:srgbClr val="EE0F7E"/>
    <a:srgbClr val="A90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97" autoAdjust="0"/>
    <p:restoredTop sz="87051"/>
  </p:normalViewPr>
  <p:slideViewPr>
    <p:cSldViewPr snapToGrid="0">
      <p:cViewPr varScale="1">
        <p:scale>
          <a:sx n="116" d="100"/>
          <a:sy n="116" d="100"/>
        </p:scale>
        <p:origin x="3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EDC74-5EA2-5A48-9927-D74524A1AA73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90CB6-4762-8345-AD58-471214DA974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46156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92745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90CB6-4762-8345-AD58-471214DA9741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66043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F80761-662A-030F-E523-29D76716A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0DDED2-80F1-0945-6F53-848224AC2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32A918-6A4A-6335-C5FE-20FD8E81F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B1FAD0-07C9-4609-8782-3B92F42A6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32BB00-4F85-75D8-CA40-71F2CE5A1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115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84CA7DF-A8B4-76CA-C3E0-0D8638186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C8D6757-18D4-E0F6-4D83-F06B7964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948272-733B-B6D1-3912-829546D2F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BFBF122B-6FE9-E431-C23B-B4743E463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109" y="39543"/>
            <a:ext cx="10515600" cy="1325563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tx1"/>
                </a:solidFill>
              </a:defRPr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pic>
        <p:nvPicPr>
          <p:cNvPr id="9" name="图片 8" descr="文本&#10;&#10;AI 生成的内容可能不正确。">
            <a:extLst>
              <a:ext uri="{FF2B5EF4-FFF2-40B4-BE49-F238E27FC236}">
                <a16:creationId xmlns:a16="http://schemas.microsoft.com/office/drawing/2014/main" id="{47E80CD8-007B-70F2-06EA-A412341771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0355" y="389176"/>
            <a:ext cx="1556496" cy="53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400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836F46-57C1-B333-FE1B-8ECB5652E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92BCA4A-8E33-963B-AAF1-30006276E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66A7FB-FEBE-5606-3CE5-E7673FE03E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E0FA856-88B3-1FAC-4685-0D4B5EF21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AF2C16-57B7-DF12-9AC5-FA78E3195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AE4F08B-AD49-AAFD-0C7B-D46DB7B31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17069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63F855-AFE2-C5F1-AC3A-83C8217D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D7ED8E5-E824-3B24-1B01-761EE9F771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98FE1B-F5FB-A164-83AC-FF0639563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907C92-6CA1-8B0B-D7C0-D3A2EB7B6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CC162CC-6E34-1D8E-BD71-9D1DB86C2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882E8C-64FE-F1F5-D567-9E198C78E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42976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CAD045-4577-2203-6946-5A0D5C7E7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3CE156B-288C-46BE-295B-DDD821A233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FF6981-ED5D-E8F4-0D00-D394D9AAC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F4590C-1EFA-F118-DC49-EB085A169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60F88C-C459-9721-AEF8-84DDD3EAB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6851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DB925EA-B19C-3640-94AB-4F4124E505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194B93B-76D2-9F9E-2F8D-E946BAA8BD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F31F4E-C3CF-27B5-BFD2-A5EE014CD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8F35072-7962-DBBA-7FAC-89DB58814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9EAE2A-D4E0-CF98-1C2D-EF95DBE47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5387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B5C567-387B-9AA4-E5AB-DAD9E4B69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6CABE6F-2914-E4A6-ADA6-55521D8D5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C17BBDD-8F47-753F-0053-443E1926B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BBE0B0F-AB19-CC78-EAF2-6E95729D1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6405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C43B89-6B37-B4D2-C2E4-2DD3050E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FD53C3-528C-C159-8F61-990367BAD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AC9685-7063-CC41-F16F-D62C0A78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8DF4B9-F83F-3CB2-4A39-74AEF950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BCA3FA3-6C21-6DA2-64E8-D4F62EC37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636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2B2434-9E88-1299-8A99-3384E7D5E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E0C58D7-7B03-4FB3-2CB8-742548E55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9C6388-71EE-1E3E-9876-D8B21E3D4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5DE5ED-CFC3-716A-3ACD-F33EB3831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470831-0DB7-DBA7-6AEE-CD6975D31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53099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B826AB-3640-551E-A97D-F8DBB2947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59EEC4-C005-005C-EED9-CAD5CF0C93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061988A-A5A4-DA74-6BBF-B3568CCD21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8AD685-AB97-8460-CCAC-E57AE5061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4CE62F-98D2-671F-4538-74C45F9D8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A9E5CC-CFB1-18A9-CF06-ED014CB2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17064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61767B-8FE4-CD6A-F085-D815CC55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8C57F67-2D5E-D283-0CF0-9B6600D2F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11704F0-E559-2214-FA0A-CD7A03F0E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3175671-2CD5-F69C-90F9-03152C5D7A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58BBA6-1D0B-4488-D034-E5F443D038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F41B06E-9213-CA64-D4E3-34877372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F2688D1-22DF-F8F5-D5D0-95A893AF1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9398BEB-3734-43C8-7DEA-23C92B8CE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6937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solidFill>
          <a:srgbClr val="160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B976E90-4FF0-E8C4-52B2-AD3005C1B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50370A7-3406-6315-69E7-6A156731B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A3C6A7C-D616-123E-064F-B401F57A8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6" name="图片 5" descr="文本&#10;&#10;AI 生成的内容可能不正确。">
            <a:extLst>
              <a:ext uri="{FF2B5EF4-FFF2-40B4-BE49-F238E27FC236}">
                <a16:creationId xmlns:a16="http://schemas.microsoft.com/office/drawing/2014/main" id="{20E4D208-37A4-C52F-2FAC-4BEEBE9A19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rcRect r="71482"/>
          <a:stretch/>
        </p:blipFill>
        <p:spPr>
          <a:xfrm rot="10800000">
            <a:off x="-1777493" y="3532051"/>
            <a:ext cx="4316985" cy="5234090"/>
          </a:xfrm>
          <a:prstGeom prst="rect">
            <a:avLst/>
          </a:prstGeom>
        </p:spPr>
      </p:pic>
      <p:pic>
        <p:nvPicPr>
          <p:cNvPr id="7" name="图片 6" descr="文本&#10;&#10;AI 生成的内容可能不正确。">
            <a:extLst>
              <a:ext uri="{FF2B5EF4-FFF2-40B4-BE49-F238E27FC236}">
                <a16:creationId xmlns:a16="http://schemas.microsoft.com/office/drawing/2014/main" id="{A9B3DCA3-3A85-EEF7-2B03-5CE926A13D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rcRect r="71482"/>
          <a:stretch/>
        </p:blipFill>
        <p:spPr>
          <a:xfrm>
            <a:off x="9631681" y="-2450131"/>
            <a:ext cx="4612640" cy="559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57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bg>
      <p:bgPr>
        <a:solidFill>
          <a:srgbClr val="160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B976E90-4FF0-E8C4-52B2-AD3005C1B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50370A7-3406-6315-69E7-6A156731B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A3C6A7C-D616-123E-064F-B401F57A8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7656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84CA7DF-A8B4-76CA-C3E0-0D8638186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C8D6757-18D4-E0F6-4D83-F06B7964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948272-733B-B6D1-3912-829546D2F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76865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rgbClr val="160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文本&#10;&#10;AI 生成的内容可能不正确。">
            <a:extLst>
              <a:ext uri="{FF2B5EF4-FFF2-40B4-BE49-F238E27FC236}">
                <a16:creationId xmlns:a16="http://schemas.microsoft.com/office/drawing/2014/main" id="{EC99A78D-6ADD-F56F-AFA8-0F2140EA11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3729" y="494046"/>
            <a:ext cx="1564336" cy="540889"/>
          </a:xfrm>
          <a:prstGeom prst="rect">
            <a:avLst/>
          </a:prstGeom>
        </p:spPr>
      </p:pic>
      <p:sp>
        <p:nvSpPr>
          <p:cNvPr id="7" name="标题 1">
            <a:extLst>
              <a:ext uri="{FF2B5EF4-FFF2-40B4-BE49-F238E27FC236}">
                <a16:creationId xmlns:a16="http://schemas.microsoft.com/office/drawing/2014/main" id="{BFBF122B-6FE9-E431-C23B-B4743E463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109" y="146223"/>
            <a:ext cx="10515600" cy="1325563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9124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63EFE82-D3A0-0256-0B8B-146117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CB627D-FCA8-2348-14AB-1ABD8C417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3C1B3A-9019-023C-FEDC-3BBDC0ABD4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17A887-6FDA-644C-BF03-DBAA5DF53F1D}" type="datetimeFigureOut">
              <a:rPr kumimoji="1" lang="zh-CN" altLang="en-US" smtClean="0"/>
              <a:t>2025/5/16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97E60F-4B2B-3E3B-C659-890DD1A19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2652C2-F452-D9E3-7236-BB628457E1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562F44-5C67-4E4B-8787-563D28A516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8332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2" r:id="rId7"/>
    <p:sldLayoutId id="2147483655" r:id="rId8"/>
    <p:sldLayoutId id="2147483660" r:id="rId9"/>
    <p:sldLayoutId id="2147483661" r:id="rId10"/>
    <p:sldLayoutId id="2147483656" r:id="rId11"/>
    <p:sldLayoutId id="2147483657" r:id="rId12"/>
    <p:sldLayoutId id="2147483658" r:id="rId13"/>
    <p:sldLayoutId id="2147483659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37B09-1CCD-DF4C-02A7-51BA7DEAC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7FD889C-1D55-421F-FC58-2C374EA1D779}"/>
              </a:ext>
            </a:extLst>
          </p:cNvPr>
          <p:cNvSpPr/>
          <p:nvPr/>
        </p:nvSpPr>
        <p:spPr>
          <a:xfrm>
            <a:off x="0" y="0"/>
            <a:ext cx="12192000" cy="5839968"/>
          </a:xfrm>
          <a:prstGeom prst="rect">
            <a:avLst/>
          </a:prstGeom>
          <a:solidFill>
            <a:srgbClr val="1600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79B4B4D-CB8A-2CE0-6987-4B7A6FEC080A}"/>
              </a:ext>
            </a:extLst>
          </p:cNvPr>
          <p:cNvSpPr txBox="1"/>
          <p:nvPr/>
        </p:nvSpPr>
        <p:spPr>
          <a:xfrm>
            <a:off x="298156" y="6161083"/>
            <a:ext cx="2634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160041"/>
                </a:solidFill>
              </a:rPr>
              <a:t>www.</a:t>
            </a:r>
            <a:r>
              <a:rPr lang="zh-CN" altLang="en-US" dirty="0">
                <a:solidFill>
                  <a:srgbClr val="160041"/>
                </a:solidFill>
              </a:rPr>
              <a:t>100aiapps.c</a:t>
            </a:r>
            <a:r>
              <a:rPr lang="en-US" altLang="zh-CN" dirty="0">
                <a:solidFill>
                  <a:srgbClr val="160041"/>
                </a:solidFill>
              </a:rPr>
              <a:t>n</a:t>
            </a:r>
            <a:endParaRPr lang="zh-CN" altLang="en-US" dirty="0">
              <a:solidFill>
                <a:srgbClr val="160041"/>
              </a:solidFill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6BB4CECA-B1F1-1F2E-F7BB-4BC2E9E49FA2}"/>
              </a:ext>
            </a:extLst>
          </p:cNvPr>
          <p:cNvGrpSpPr/>
          <p:nvPr/>
        </p:nvGrpSpPr>
        <p:grpSpPr>
          <a:xfrm>
            <a:off x="1615446" y="2223869"/>
            <a:ext cx="8168640" cy="1905631"/>
            <a:chOff x="2411337" y="2223869"/>
            <a:chExt cx="8168640" cy="1905631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17EBF859-4369-6CB1-C85E-4938D2D06FE2}"/>
                </a:ext>
              </a:extLst>
            </p:cNvPr>
            <p:cNvSpPr txBox="1"/>
            <p:nvPr/>
          </p:nvSpPr>
          <p:spPr>
            <a:xfrm>
              <a:off x="2411337" y="2223869"/>
              <a:ext cx="79688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kumimoji="1" b="1">
                  <a:gradFill>
                    <a:gsLst>
                      <a:gs pos="80994">
                        <a:srgbClr val="CCDBF3"/>
                      </a:gs>
                      <a:gs pos="0">
                        <a:srgbClr val="D56A9C"/>
                      </a:gs>
                      <a:gs pos="35000">
                        <a:srgbClr val="73B6FF"/>
                      </a:gs>
                      <a:gs pos="57000">
                        <a:srgbClr val="FBF7FF"/>
                      </a:gs>
                      <a:gs pos="100000">
                        <a:srgbClr val="A6C4EA"/>
                      </a:gs>
                    </a:gsLst>
                    <a:lin ang="0" scaled="0"/>
                  </a:gradFill>
                  <a:latin typeface="+mj-ea"/>
                  <a:ea typeface="+mj-ea"/>
                </a:defRPr>
              </a:lvl1pPr>
            </a:lstStyle>
            <a:p>
              <a:r>
                <a:rPr lang="zh-CN" altLang="en-US" sz="4000" dirty="0"/>
                <a:t>红杉</a:t>
              </a:r>
              <a:r>
                <a:rPr lang="en-US" altLang="zh-CN" sz="4000" dirty="0"/>
                <a:t>AI</a:t>
              </a:r>
              <a:r>
                <a:rPr lang="zh-CN" altLang="en-US" sz="4000" dirty="0"/>
                <a:t>峰会的启示：</a:t>
              </a:r>
              <a:r>
                <a:rPr lang="en-US" altLang="zh-CN" sz="4000" dirty="0"/>
                <a:t>AI</a:t>
              </a:r>
              <a:r>
                <a:rPr lang="zh-CN" altLang="en-US" sz="4000" dirty="0"/>
                <a:t>出海正当时</a:t>
              </a: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5E7F7526-A5A8-7034-9D03-492643B98A6A}"/>
                </a:ext>
              </a:extLst>
            </p:cNvPr>
            <p:cNvSpPr txBox="1"/>
            <p:nvPr/>
          </p:nvSpPr>
          <p:spPr>
            <a:xfrm>
              <a:off x="2411337" y="3760168"/>
              <a:ext cx="24689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kumimoji="1" sz="4400" b="1">
                  <a:gradFill>
                    <a:gsLst>
                      <a:gs pos="80994">
                        <a:srgbClr val="CCDBF3"/>
                      </a:gs>
                      <a:gs pos="0">
                        <a:srgbClr val="D56A9C"/>
                      </a:gs>
                      <a:gs pos="35000">
                        <a:srgbClr val="73B6FF"/>
                      </a:gs>
                      <a:gs pos="57000">
                        <a:srgbClr val="FBF7FF"/>
                      </a:gs>
                      <a:gs pos="100000">
                        <a:srgbClr val="A6C4EA"/>
                      </a:gs>
                    </a:gsLst>
                    <a:lin ang="0" scaled="0"/>
                  </a:gradFill>
                  <a:latin typeface="+mj-ea"/>
                  <a:ea typeface="+mj-ea"/>
                </a:defRPr>
              </a:lvl1pPr>
            </a:lstStyle>
            <a:p>
              <a:r>
                <a:rPr lang="zh-CN" altLang="en-US" sz="1800" dirty="0"/>
                <a:t>非凡资本 合伙人 吴 畏</a:t>
              </a: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221EA0CD-54C0-F23F-369E-C9CF92B303A3}"/>
                </a:ext>
              </a:extLst>
            </p:cNvPr>
            <p:cNvSpPr txBox="1"/>
            <p:nvPr/>
          </p:nvSpPr>
          <p:spPr>
            <a:xfrm>
              <a:off x="2411337" y="3075539"/>
              <a:ext cx="81686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</a:rPr>
                <a:t>洞察全球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AI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趋势，把握中国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AI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出海新机遇</a:t>
              </a:r>
              <a:endParaRPr lang="zh-CN" altLang="en-US" sz="2800" b="1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7" name="图片 6" descr="文本&#10;&#10;AI 生成的内容可能不正确。">
            <a:extLst>
              <a:ext uri="{FF2B5EF4-FFF2-40B4-BE49-F238E27FC236}">
                <a16:creationId xmlns:a16="http://schemas.microsoft.com/office/drawing/2014/main" id="{71CFCC8A-32A3-6F1A-B439-38B9C33CF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614" y="275322"/>
            <a:ext cx="1072866" cy="37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70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93E231-9DA6-FC01-B27A-3AF21462F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全球市场体量巨大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D9258B0-1081-27DC-4902-87ED2BE03CA2}"/>
              </a:ext>
            </a:extLst>
          </p:cNvPr>
          <p:cNvSpPr txBox="1"/>
          <p:nvPr/>
        </p:nvSpPr>
        <p:spPr>
          <a:xfrm>
            <a:off x="561109" y="1487026"/>
            <a:ext cx="1101113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当国内竞争升温时，我们看看外部世界</a:t>
            </a:r>
            <a:endParaRPr lang="en-US" altLang="zh-CN" dirty="0"/>
          </a:p>
          <a:p>
            <a:r>
              <a:rPr lang="zh-CN" altLang="en-US" dirty="0"/>
              <a:t>虽然中国</a:t>
            </a:r>
            <a:r>
              <a:rPr lang="en-US" altLang="zh-CN" dirty="0"/>
              <a:t>AI App</a:t>
            </a:r>
            <a:r>
              <a:rPr lang="zh-CN" altLang="en-US" dirty="0"/>
              <a:t>数量多，但出海比例相对较低，潜力待挖掘，移动端是触达全球用户的关键渠道。</a:t>
            </a:r>
            <a:endParaRPr lang="en-US" altLang="zh-CN" dirty="0"/>
          </a:p>
          <a:p>
            <a:r>
              <a:rPr lang="zh-CN" altLang="en-US" dirty="0"/>
              <a:t>全球</a:t>
            </a:r>
            <a:r>
              <a:rPr lang="en-US" altLang="zh-CN" dirty="0"/>
              <a:t>AI</a:t>
            </a:r>
            <a:r>
              <a:rPr lang="zh-CN" altLang="en-US" dirty="0"/>
              <a:t>市场规模远超单一国家，为中国</a:t>
            </a:r>
            <a:r>
              <a:rPr lang="en-US" altLang="zh-CN" dirty="0"/>
              <a:t>AI</a:t>
            </a:r>
            <a:r>
              <a:rPr lang="zh-CN" altLang="en-US" dirty="0"/>
              <a:t>出海提供了广阔的增长空间，这个基本面没有改变。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7647314-7086-771D-B028-04DB84241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594" y="3353673"/>
            <a:ext cx="10882811" cy="201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69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42C219-B242-3BD5-A496-B4EDDB74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机会一：成本下降 </a:t>
            </a:r>
            <a:r>
              <a:rPr lang="en-US" altLang="zh-CN" dirty="0"/>
              <a:t>+ </a:t>
            </a:r>
            <a:r>
              <a:rPr lang="zh-CN" altLang="en-US" dirty="0"/>
              <a:t>出海门槛降低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84EE136-7322-1CFB-B3D0-FBFDF6149CD1}"/>
              </a:ext>
            </a:extLst>
          </p:cNvPr>
          <p:cNvSpPr txBox="1"/>
          <p:nvPr/>
        </p:nvSpPr>
        <p:spPr>
          <a:xfrm>
            <a:off x="561109" y="1083359"/>
            <a:ext cx="11630891" cy="701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大模型开源 </a:t>
            </a:r>
            <a:r>
              <a:rPr lang="en-US" altLang="zh-CN" dirty="0"/>
              <a:t>+ </a:t>
            </a:r>
            <a:r>
              <a:rPr lang="zh-CN" altLang="en-US" dirty="0"/>
              <a:t>本地推理 → “百人团队”足以支撑全球应用部署</a:t>
            </a:r>
            <a:endParaRPr lang="en-US" altLang="zh-CN" dirty="0"/>
          </a:p>
          <a:p>
            <a:r>
              <a:rPr lang="zh-CN" altLang="en-US" dirty="0"/>
              <a:t>海外支付文化、订阅生态、低获客成本 → 激发“产品</a:t>
            </a:r>
            <a:r>
              <a:rPr lang="en-US" altLang="zh-CN" dirty="0"/>
              <a:t>-</a:t>
            </a:r>
            <a:r>
              <a:rPr lang="zh-CN" altLang="en-US" dirty="0"/>
              <a:t>流量</a:t>
            </a:r>
            <a:r>
              <a:rPr lang="en-US" altLang="zh-CN" dirty="0"/>
              <a:t>-</a:t>
            </a:r>
            <a:r>
              <a:rPr lang="zh-CN" altLang="en-US" dirty="0"/>
              <a:t>现金流”飞轮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0749CA6-B1D7-6A02-980A-E62086C3F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572558"/>
            <a:ext cx="11064240" cy="273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64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2C1A2F-7B0F-063F-B770-1AA6884D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机会二：中国团队正以“结果导向”杀入腰部市场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C7B9732-8748-027F-71E0-DF7A476AF6CB}"/>
              </a:ext>
            </a:extLst>
          </p:cNvPr>
          <p:cNvSpPr txBox="1"/>
          <p:nvPr/>
        </p:nvSpPr>
        <p:spPr>
          <a:xfrm>
            <a:off x="561109" y="1083359"/>
            <a:ext cx="11630891" cy="1341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dirty="0" err="1"/>
              <a:t>PictureThis</a:t>
            </a:r>
            <a:r>
              <a:rPr lang="zh-CN" altLang="en-US" dirty="0"/>
              <a:t>：</a:t>
            </a:r>
            <a:r>
              <a:rPr lang="en-US" altLang="zh-CN" dirty="0"/>
              <a:t>$39/</a:t>
            </a:r>
            <a:r>
              <a:rPr lang="zh-CN" altLang="en-US" dirty="0"/>
              <a:t>年，年收入破亿美金</a:t>
            </a:r>
            <a:endParaRPr lang="en-US" altLang="zh-CN" dirty="0"/>
          </a:p>
          <a:p>
            <a:r>
              <a:rPr lang="en-US" altLang="zh-CN" dirty="0"/>
              <a:t>Otter AI</a:t>
            </a:r>
            <a:r>
              <a:rPr lang="zh-CN" altLang="en-US" dirty="0"/>
              <a:t>：多语会议助手</a:t>
            </a:r>
            <a:r>
              <a:rPr lang="en-US" altLang="zh-CN" dirty="0"/>
              <a:t>+</a:t>
            </a:r>
            <a:r>
              <a:rPr lang="zh-CN" altLang="en-US" dirty="0"/>
              <a:t>自动摘要，续费率极高</a:t>
            </a:r>
            <a:endParaRPr lang="en-US" altLang="zh-CN" dirty="0"/>
          </a:p>
          <a:p>
            <a:r>
              <a:rPr lang="en-US" altLang="zh-CN" dirty="0"/>
              <a:t>manus</a:t>
            </a:r>
            <a:r>
              <a:rPr lang="zh-CN" altLang="en-US" dirty="0"/>
              <a:t>：靠 </a:t>
            </a:r>
            <a:r>
              <a:rPr lang="en-US" altLang="zh-CN" dirty="0"/>
              <a:t>Discord </a:t>
            </a:r>
            <a:r>
              <a:rPr lang="zh-CN" altLang="en-US" dirty="0"/>
              <a:t>社群与爆改式更新 </a:t>
            </a:r>
            <a:r>
              <a:rPr lang="en-US" altLang="zh-CN" dirty="0"/>
              <a:t>4 </a:t>
            </a:r>
            <a:r>
              <a:rPr lang="zh-CN" altLang="en-US" dirty="0"/>
              <a:t>周内 </a:t>
            </a:r>
            <a:r>
              <a:rPr lang="en-US" altLang="zh-CN" dirty="0"/>
              <a:t>MRR </a:t>
            </a:r>
            <a:r>
              <a:rPr lang="zh-CN" altLang="en-US" dirty="0"/>
              <a:t>增长 </a:t>
            </a:r>
            <a:r>
              <a:rPr lang="en-US" altLang="zh-CN" dirty="0"/>
              <a:t>7.5 </a:t>
            </a:r>
            <a:r>
              <a:rPr lang="zh-CN" altLang="en-US" dirty="0"/>
              <a:t>倍</a:t>
            </a:r>
            <a:endParaRPr lang="en-US" altLang="zh-CN" dirty="0"/>
          </a:p>
          <a:p>
            <a:r>
              <a:rPr lang="en-US" altLang="zh-CN" dirty="0"/>
              <a:t>Talkie</a:t>
            </a:r>
            <a:r>
              <a:rPr lang="zh-CN" altLang="en-US" dirty="0"/>
              <a:t>、</a:t>
            </a:r>
            <a:r>
              <a:rPr lang="en-US" altLang="zh-CN" dirty="0" err="1"/>
              <a:t>Solvely</a:t>
            </a:r>
            <a:r>
              <a:rPr lang="zh-CN" altLang="en-US" dirty="0"/>
              <a:t>：靠情绪陪伴与解题效率打入 </a:t>
            </a:r>
            <a:r>
              <a:rPr lang="en-US" altLang="zh-CN" dirty="0"/>
              <a:t>Gen Z</a:t>
            </a:r>
            <a:r>
              <a:rPr lang="zh-CN" altLang="en-US" dirty="0"/>
              <a:t>、家长用户群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C6117B0-A86F-2E02-21DE-93313A24C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643" y="2616200"/>
            <a:ext cx="3459315" cy="383282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53134EC-6DAE-F247-DAC8-673A654F2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280" y="2616200"/>
            <a:ext cx="3459315" cy="383282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288F49B-6489-FA4F-04C1-D49CFD0A1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917" y="2616200"/>
            <a:ext cx="3494300" cy="383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90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9FC3E1-BE39-C07B-72F0-3A6518B28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机会三：海外用户更优的付费习惯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AE2A5C-153A-D5B6-D19B-76CBE91CFD43}"/>
              </a:ext>
            </a:extLst>
          </p:cNvPr>
          <p:cNvSpPr txBox="1"/>
          <p:nvPr/>
        </p:nvSpPr>
        <p:spPr>
          <a:xfrm>
            <a:off x="561109" y="1365106"/>
            <a:ext cx="11248818" cy="4782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buNone/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pPr>
              <a:buNone/>
            </a:pPr>
            <a:r>
              <a:rPr lang="zh-CN" altLang="en-US" dirty="0"/>
              <a:t>美国</a:t>
            </a:r>
            <a:r>
              <a:rPr lang="en" altLang="zh-CN" dirty="0"/>
              <a:t>SaaS</a:t>
            </a:r>
            <a:r>
              <a:rPr lang="zh-CN" altLang="en-US" dirty="0"/>
              <a:t>订阅制背后的基础是</a:t>
            </a:r>
            <a:r>
              <a:rPr lang="zh-CN" altLang="en-US" b="1" dirty="0"/>
              <a:t>高</a:t>
            </a:r>
            <a:r>
              <a:rPr lang="en" altLang="zh-CN" b="1" dirty="0"/>
              <a:t>ARPU</a:t>
            </a:r>
            <a:r>
              <a:rPr lang="zh-CN" altLang="en-US" b="1" dirty="0"/>
              <a:t>值</a:t>
            </a:r>
            <a:r>
              <a:rPr lang="zh-CN" altLang="en-US" dirty="0"/>
              <a:t>用户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" altLang="zh-CN" sz="1400" dirty="0"/>
              <a:t>OpenAI</a:t>
            </a:r>
            <a:r>
              <a:rPr lang="zh-CN" altLang="en" sz="1400" dirty="0"/>
              <a:t>：</a:t>
            </a:r>
            <a:r>
              <a:rPr lang="en" altLang="zh-CN" sz="1400" dirty="0"/>
              <a:t>2024</a:t>
            </a:r>
            <a:r>
              <a:rPr lang="zh-CN" altLang="en-US" sz="1400" dirty="0"/>
              <a:t>年仅</a:t>
            </a:r>
            <a:r>
              <a:rPr lang="en" altLang="zh-CN" sz="1400" dirty="0"/>
              <a:t>ChatGPT Plus</a:t>
            </a:r>
            <a:r>
              <a:rPr lang="zh-CN" altLang="en-US" sz="1400" dirty="0"/>
              <a:t>用户就超</a:t>
            </a:r>
            <a:r>
              <a:rPr lang="en-US" altLang="zh-CN" sz="1400" dirty="0"/>
              <a:t>2000</a:t>
            </a:r>
            <a:r>
              <a:rPr lang="zh-CN" altLang="en-US" sz="1400" dirty="0"/>
              <a:t>万，年化收入超</a:t>
            </a:r>
            <a:r>
              <a:rPr lang="en-US" altLang="zh-CN" sz="1400" dirty="0"/>
              <a:t>16</a:t>
            </a:r>
            <a:r>
              <a:rPr lang="zh-CN" altLang="en-US" sz="1400" dirty="0"/>
              <a:t>亿美元</a:t>
            </a: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" altLang="zh-CN" sz="1400" dirty="0"/>
              <a:t>Notion</a:t>
            </a:r>
            <a:r>
              <a:rPr lang="zh-CN" altLang="en" sz="1400" dirty="0"/>
              <a:t>、</a:t>
            </a:r>
            <a:r>
              <a:rPr lang="en" altLang="zh-CN" sz="1400" dirty="0"/>
              <a:t>Grammarly</a:t>
            </a:r>
            <a:r>
              <a:rPr lang="zh-CN" altLang="en-US" sz="1400" dirty="0"/>
              <a:t>等也走“轻产品、重订阅”的路径</a:t>
            </a:r>
            <a:endParaRPr lang="en-US" altLang="zh-CN" sz="1400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>
              <a:buFont typeface="Arial" panose="020B0604020202020204" pitchFamily="34" charset="0"/>
              <a:buChar char="•"/>
            </a:pPr>
            <a:endParaRPr lang="zh-CN" altLang="en-US" dirty="0"/>
          </a:p>
          <a:p>
            <a:r>
              <a:rPr lang="zh-CN" altLang="en-US" dirty="0"/>
              <a:t>中国用户更倾向于“工具价值大于知识价值”，“一次性买断 </a:t>
            </a:r>
            <a:r>
              <a:rPr lang="en-US" altLang="zh-CN" dirty="0"/>
              <a:t>&gt; </a:t>
            </a:r>
            <a:r>
              <a:rPr lang="zh-CN" altLang="en-US" dirty="0"/>
              <a:t>长期订阅”，因此</a:t>
            </a:r>
            <a:r>
              <a:rPr lang="en" altLang="zh-CN" dirty="0"/>
              <a:t>AI</a:t>
            </a:r>
            <a:r>
              <a:rPr lang="zh-CN" altLang="en-US" dirty="0"/>
              <a:t>产品需强化“解决具体问题”的能力，如文档处理、考试提分、批量生成。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BFB93DF1-44B4-D508-A555-5B6E53173B87}"/>
              </a:ext>
            </a:extLst>
          </p:cNvPr>
          <p:cNvGraphicFramePr>
            <a:graphicFrameLocks noGrp="1"/>
          </p:cNvGraphicFramePr>
          <p:nvPr/>
        </p:nvGraphicFramePr>
        <p:xfrm>
          <a:off x="689897" y="2665269"/>
          <a:ext cx="10515600" cy="2448880"/>
        </p:xfrm>
        <a:graphic>
          <a:graphicData uri="http://schemas.openxmlformats.org/drawingml/2006/table">
            <a:tbl>
              <a:tblPr/>
              <a:tblGrid>
                <a:gridCol w="1512390">
                  <a:extLst>
                    <a:ext uri="{9D8B030D-6E8A-4147-A177-3AD203B41FA5}">
                      <a16:colId xmlns:a16="http://schemas.microsoft.com/office/drawing/2014/main" val="3735629493"/>
                    </a:ext>
                  </a:extLst>
                </a:gridCol>
                <a:gridCol w="5498010">
                  <a:extLst>
                    <a:ext uri="{9D8B030D-6E8A-4147-A177-3AD203B41FA5}">
                      <a16:colId xmlns:a16="http://schemas.microsoft.com/office/drawing/2014/main" val="309463008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6294442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内容类型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中国（推荐策略）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美国（推荐策略）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800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e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C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端 </a:t>
                      </a:r>
                      <a:r>
                        <a:rPr lang="e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AI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工具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免费 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+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快速交付体验 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+ 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垂直场景应用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订阅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增强功能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+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生成型</a:t>
                      </a:r>
                      <a:r>
                        <a:rPr lang="e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AI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协同插件（写作、编程、搜索）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808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en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B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端 </a:t>
                      </a:r>
                      <a:r>
                        <a:rPr lang="en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AI 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服务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重点政企、教育、内容平台型客户，走定制化、项目制路线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提供</a:t>
                      </a:r>
                      <a:r>
                        <a:rPr lang="en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API/SDK、</a:t>
                      </a: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开发者平台，构建生态圈与集成能力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0215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商业模式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爆款先行，快速变现，靠流量→工具变现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技术优先、生态延伸，走长期复利路径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0407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用户心智经营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多功能组合包，降低学习门槛，强调“省时省力”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单点痛点解决，强调</a:t>
                      </a:r>
                      <a:r>
                        <a:rPr lang="en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ROI、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effectLst/>
                          <a:latin typeface="inherit"/>
                        </a:rPr>
                        <a:t>提升效率和内容价值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435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085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F58202-548F-B214-4BFB-50B35D75F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机会四：国际资本的青睐与估值优势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E5DBF7E-BA2D-898E-C395-13732A1B059F}"/>
              </a:ext>
            </a:extLst>
          </p:cNvPr>
          <p:cNvSpPr txBox="1"/>
          <p:nvPr/>
        </p:nvSpPr>
        <p:spPr>
          <a:xfrm>
            <a:off x="561109" y="1083359"/>
            <a:ext cx="1163089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融资规模</a:t>
            </a:r>
            <a:r>
              <a:rPr lang="en-US" altLang="zh-CN" dirty="0"/>
              <a:t>: </a:t>
            </a:r>
            <a:r>
              <a:rPr lang="zh-CN" altLang="en-US" dirty="0"/>
              <a:t>美元基金对全球市场的</a:t>
            </a:r>
            <a:r>
              <a:rPr lang="en-US" altLang="zh-CN" dirty="0"/>
              <a:t>AI</a:t>
            </a:r>
            <a:r>
              <a:rPr lang="zh-CN" altLang="en-US" dirty="0"/>
              <a:t>项目往往能提供更大额度的投资。</a:t>
            </a:r>
            <a:endParaRPr lang="en-US" altLang="zh-CN" dirty="0"/>
          </a:p>
          <a:p>
            <a:r>
              <a:rPr lang="zh-CN" altLang="en-US" dirty="0"/>
              <a:t>估值水平</a:t>
            </a:r>
            <a:r>
              <a:rPr lang="en-US" altLang="zh-CN" dirty="0"/>
              <a:t>: </a:t>
            </a:r>
            <a:r>
              <a:rPr lang="zh-CN" altLang="en-US" dirty="0"/>
              <a:t>同等或类似业务模式的</a:t>
            </a:r>
            <a:r>
              <a:rPr lang="en-US" altLang="zh-CN" dirty="0"/>
              <a:t>AI</a:t>
            </a:r>
            <a:r>
              <a:rPr lang="zh-CN" altLang="en-US" dirty="0"/>
              <a:t>公司，在国际市场（尤其美国）通常能获得数倍于国内的估值。</a:t>
            </a:r>
            <a:endParaRPr lang="en-US" altLang="zh-CN" dirty="0"/>
          </a:p>
          <a:p>
            <a:r>
              <a:rPr lang="zh-CN" altLang="en-US" dirty="0"/>
              <a:t>核心“不变”点</a:t>
            </a:r>
            <a:r>
              <a:rPr lang="en-US" altLang="zh-CN" dirty="0"/>
              <a:t>: </a:t>
            </a:r>
            <a:r>
              <a:rPr lang="zh-CN" altLang="en-US" dirty="0"/>
              <a:t>对于追求高成长和高价值的企业，出海链接国际资本市场是一个长期存在的、极具吸引力的选择。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35D88F1-6F98-F691-D56F-F1EE386E3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24" y="2341662"/>
            <a:ext cx="8229600" cy="402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15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79A636A-1C24-443A-4CB8-E138A8D86A2F}"/>
              </a:ext>
            </a:extLst>
          </p:cNvPr>
          <p:cNvSpPr txBox="1"/>
          <p:nvPr/>
        </p:nvSpPr>
        <p:spPr>
          <a:xfrm>
            <a:off x="2402114" y="2850316"/>
            <a:ext cx="7220858" cy="115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bg1"/>
                </a:solidFill>
              </a:rPr>
              <a:t>不是所有</a:t>
            </a:r>
            <a:r>
              <a:rPr lang="en-US" altLang="zh-CN" sz="2800" b="1" dirty="0">
                <a:solidFill>
                  <a:schemeClr val="bg1"/>
                </a:solidFill>
              </a:rPr>
              <a:t>AI</a:t>
            </a:r>
            <a:r>
              <a:rPr lang="zh-CN" altLang="en-US" sz="2800" b="1" dirty="0">
                <a:solidFill>
                  <a:schemeClr val="bg1"/>
                </a:solidFill>
              </a:rPr>
              <a:t>产品都要出海，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bg1"/>
                </a:solidFill>
              </a:rPr>
              <a:t>但真正有机会成为全球公司的，一定出海了</a:t>
            </a:r>
          </a:p>
        </p:txBody>
      </p:sp>
    </p:spTree>
    <p:extLst>
      <p:ext uri="{BB962C8B-B14F-4D97-AF65-F5344CB8AC3E}">
        <p14:creationId xmlns:p14="http://schemas.microsoft.com/office/powerpoint/2010/main" val="956097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FEA260C0-7BB2-25F6-721F-8084C3D644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268097"/>
              </p:ext>
            </p:extLst>
          </p:nvPr>
        </p:nvGraphicFramePr>
        <p:xfrm>
          <a:off x="676031" y="1154647"/>
          <a:ext cx="10636187" cy="1789938"/>
        </p:xfrm>
        <a:graphic>
          <a:graphicData uri="http://schemas.openxmlformats.org/drawingml/2006/table">
            <a:tbl>
              <a:tblPr/>
              <a:tblGrid>
                <a:gridCol w="1620129">
                  <a:extLst>
                    <a:ext uri="{9D8B030D-6E8A-4147-A177-3AD203B41FA5}">
                      <a16:colId xmlns:a16="http://schemas.microsoft.com/office/drawing/2014/main" val="2951285146"/>
                    </a:ext>
                  </a:extLst>
                </a:gridCol>
                <a:gridCol w="2814320">
                  <a:extLst>
                    <a:ext uri="{9D8B030D-6E8A-4147-A177-3AD203B41FA5}">
                      <a16:colId xmlns:a16="http://schemas.microsoft.com/office/drawing/2014/main" val="2580305870"/>
                    </a:ext>
                  </a:extLst>
                </a:gridCol>
                <a:gridCol w="2905760">
                  <a:extLst>
                    <a:ext uri="{9D8B030D-6E8A-4147-A177-3AD203B41FA5}">
                      <a16:colId xmlns:a16="http://schemas.microsoft.com/office/drawing/2014/main" val="4291606634"/>
                    </a:ext>
                  </a:extLst>
                </a:gridCol>
                <a:gridCol w="3295978">
                  <a:extLst>
                    <a:ext uri="{9D8B030D-6E8A-4147-A177-3AD203B41FA5}">
                      <a16:colId xmlns:a16="http://schemas.microsoft.com/office/drawing/2014/main" val="21523480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effectLst/>
                        </a:rPr>
                        <a:t>机遇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effectLst/>
                        </a:rPr>
                        <a:t>现状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effectLst/>
                        </a:rPr>
                        <a:t>优势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effectLst/>
                        </a:rPr>
                        <a:t>方向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113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多模态应用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</a:rPr>
                        <a:t>Multimodality)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全球用户对图像、视频、音频等多模态交互的需求日益增长。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中国在视觉、语音等技术领域有积累，可以转化为产品优势。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AI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视频生成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/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编辑、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AI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设计工具、智能交互助手等。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269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en-US" sz="1200" b="0">
                          <a:solidFill>
                            <a:schemeClr val="bg1"/>
                          </a:solidFill>
                          <a:effectLst/>
                        </a:rPr>
                        <a:t>AI Agent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国内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Agent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探索初见成效，海外市场对更智能、更自动化的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AI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需求强烈。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将国内验证过的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Agent 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模式和技术输出，可能形成降维打击。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自动化工作流、个性化智能助理、特定领域 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effectLst/>
                        </a:rPr>
                        <a:t>Agent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effectLst/>
                        </a:rPr>
                        <a:t>（如编程、研究、客服）。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695016"/>
                  </a:ext>
                </a:extLst>
              </a:tr>
            </a:tbl>
          </a:graphicData>
        </a:graphic>
      </p:graphicFrame>
      <p:sp>
        <p:nvSpPr>
          <p:cNvPr id="4" name="标题 3">
            <a:extLst>
              <a:ext uri="{FF2B5EF4-FFF2-40B4-BE49-F238E27FC236}">
                <a16:creationId xmlns:a16="http://schemas.microsoft.com/office/drawing/2014/main" id="{1186A92D-E5EB-D0F9-9BD6-566980FF5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出海做什么？多模态与</a:t>
            </a:r>
            <a:r>
              <a:rPr lang="en-US" altLang="zh-CN" dirty="0"/>
              <a:t>AI Agent</a:t>
            </a:r>
            <a:r>
              <a:rPr lang="zh-CN" altLang="en-US" dirty="0"/>
              <a:t>是焦点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930FFE9-5F32-4036-06EC-0AA427CB8A3C}"/>
              </a:ext>
            </a:extLst>
          </p:cNvPr>
          <p:cNvSpPr txBox="1"/>
          <p:nvPr/>
        </p:nvSpPr>
        <p:spPr>
          <a:xfrm>
            <a:off x="11515969" y="3060561"/>
            <a:ext cx="42805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bg1"/>
                </a:solidFill>
              </a:rPr>
              <a:t>抓住技术前沿和用户痛点，提供差异化价值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E8016DF-99AA-C22E-80E7-2586845AA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637" y="3165231"/>
            <a:ext cx="3418618" cy="323166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D9591E7-F5A2-08A0-CB3B-0D3AC3223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255" y="3165231"/>
            <a:ext cx="3363030" cy="323166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181C0C7-AC90-0AAA-EC10-9C56BEF6A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2285" y="3165231"/>
            <a:ext cx="3821519" cy="323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18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2AF259EF-BBB0-82C1-4510-AFF7EA047DD9}"/>
              </a:ext>
            </a:extLst>
          </p:cNvPr>
          <p:cNvSpPr txBox="1"/>
          <p:nvPr/>
        </p:nvSpPr>
        <p:spPr>
          <a:xfrm>
            <a:off x="2106592" y="1292421"/>
            <a:ext cx="393539" cy="427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7200" dirty="0"/>
              <a:t>赚美金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37ACC2B-4021-79EA-792A-342851B9D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224" y="1666756"/>
            <a:ext cx="3659000" cy="379295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F5E1735-09F4-EB39-9845-3118FF6A0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701" y="1666756"/>
            <a:ext cx="2890664" cy="379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63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6CA888A-F6BB-3D21-ADF0-14F36E93AF8B}"/>
              </a:ext>
            </a:extLst>
          </p:cNvPr>
          <p:cNvSpPr txBox="1"/>
          <p:nvPr/>
        </p:nvSpPr>
        <p:spPr>
          <a:xfrm>
            <a:off x="2106592" y="1292421"/>
            <a:ext cx="393539" cy="427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7200" dirty="0"/>
              <a:t>不内卷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F5167EE-17A5-7756-9819-9CA40A077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707" y="1655180"/>
            <a:ext cx="2790401" cy="376177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5CE89E8-BACD-714B-FAD1-7F2C052B0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256" y="1655180"/>
            <a:ext cx="2918368" cy="376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60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C89CF71-DEE3-BB58-2603-E3ADD6B2B3C6}"/>
              </a:ext>
            </a:extLst>
          </p:cNvPr>
          <p:cNvSpPr txBox="1"/>
          <p:nvPr/>
        </p:nvSpPr>
        <p:spPr>
          <a:xfrm>
            <a:off x="2106592" y="1292421"/>
            <a:ext cx="393539" cy="427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7200" dirty="0"/>
              <a:t>机会多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0058405-7E91-4243-94CD-010646506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220" y="1689904"/>
            <a:ext cx="3510239" cy="37501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DE6034-ED89-6569-631F-6EA4FEA2D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3474" y="1689904"/>
            <a:ext cx="3062362" cy="375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17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232BDF3E-D18A-BB3E-5196-DBC023167904}"/>
              </a:ext>
            </a:extLst>
          </p:cNvPr>
          <p:cNvGrpSpPr/>
          <p:nvPr/>
        </p:nvGrpSpPr>
        <p:grpSpPr>
          <a:xfrm>
            <a:off x="954314" y="2263169"/>
            <a:ext cx="10283373" cy="2750338"/>
            <a:chOff x="885369" y="2743592"/>
            <a:chExt cx="10283373" cy="2750338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B699DEA-5706-1C7C-E787-46065C37CB15}"/>
                </a:ext>
              </a:extLst>
            </p:cNvPr>
            <p:cNvSpPr txBox="1"/>
            <p:nvPr/>
          </p:nvSpPr>
          <p:spPr>
            <a:xfrm>
              <a:off x="885369" y="2743592"/>
              <a:ext cx="1028337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chemeClr val="bg1"/>
                  </a:solidFill>
                </a:rPr>
                <a:t>从旧金山到中关村：</a:t>
              </a:r>
              <a:r>
                <a:rPr lang="en-US" altLang="zh-CN" sz="3200" b="1" dirty="0">
                  <a:solidFill>
                    <a:schemeClr val="bg1"/>
                  </a:solidFill>
                </a:rPr>
                <a:t>AI</a:t>
              </a:r>
              <a:r>
                <a:rPr lang="zh-CN" altLang="en-US" sz="3200" b="1" dirty="0">
                  <a:solidFill>
                    <a:schemeClr val="bg1"/>
                  </a:solidFill>
                </a:rPr>
                <a:t>已进入全球出海竞速时代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CFBF7AD2-F0A4-6475-A70C-D9A53EB02165}"/>
                </a:ext>
              </a:extLst>
            </p:cNvPr>
            <p:cNvSpPr txBox="1"/>
            <p:nvPr/>
          </p:nvSpPr>
          <p:spPr>
            <a:xfrm>
              <a:off x="1669143" y="3512234"/>
              <a:ext cx="8759372" cy="198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kumimoji="1" sz="1600" b="1">
                  <a:gradFill>
                    <a:gsLst>
                      <a:gs pos="80994">
                        <a:srgbClr val="CCDBF3"/>
                      </a:gs>
                      <a:gs pos="0">
                        <a:srgbClr val="D56A9C"/>
                      </a:gs>
                      <a:gs pos="35000">
                        <a:srgbClr val="73B6FF"/>
                      </a:gs>
                      <a:gs pos="57000">
                        <a:srgbClr val="FBF7FF"/>
                      </a:gs>
                      <a:gs pos="100000">
                        <a:srgbClr val="A6C4EA"/>
                      </a:gs>
                    </a:gsLst>
                    <a:lin ang="0" scaled="0"/>
                  </a:gradFill>
                  <a:latin typeface="+mj-ea"/>
                  <a:ea typeface="+mj-ea"/>
                </a:defRPr>
              </a:lvl1pPr>
            </a:lstStyle>
            <a:p>
              <a:r>
                <a:rPr lang="en-US" altLang="zh-CN" dirty="0"/>
                <a:t>2025</a:t>
              </a:r>
              <a:r>
                <a:rPr lang="zh-CN" altLang="en-US" dirty="0"/>
                <a:t>红杉资本在旧金山举行第三届</a:t>
              </a:r>
              <a:r>
                <a:rPr lang="en-US" altLang="zh-CN" dirty="0"/>
                <a:t>AI</a:t>
              </a:r>
              <a:r>
                <a:rPr lang="zh-CN" altLang="en-US" dirty="0"/>
                <a:t>峰会上不再讨论</a:t>
              </a:r>
              <a:r>
                <a:rPr lang="en-US" altLang="zh-CN" dirty="0"/>
                <a:t>"</a:t>
              </a:r>
              <a:r>
                <a:rPr lang="zh-CN" altLang="en-US" dirty="0"/>
                <a:t>大模型有多强</a:t>
              </a:r>
              <a:r>
                <a:rPr lang="en-US" altLang="zh-CN" dirty="0"/>
                <a:t>"</a:t>
              </a:r>
              <a:r>
                <a:rPr lang="zh-CN" altLang="en-US" dirty="0"/>
                <a:t>，而是围绕</a:t>
              </a:r>
              <a:r>
                <a:rPr lang="en-US" altLang="zh-CN" dirty="0"/>
                <a:t>"</a:t>
              </a:r>
              <a:r>
                <a:rPr lang="zh-CN" altLang="en-US" dirty="0"/>
                <a:t>如何跑出产品闭环、形成用户收入</a:t>
              </a:r>
              <a:r>
                <a:rPr lang="en-US" altLang="zh-CN" dirty="0"/>
                <a:t>“</a:t>
              </a:r>
            </a:p>
            <a:p>
              <a:endParaRPr lang="en-US" altLang="zh-CN" dirty="0"/>
            </a:p>
            <a:p>
              <a:r>
                <a:rPr lang="zh-CN" altLang="en-US" sz="3200" u="sng" dirty="0"/>
                <a:t>下一轮 </a:t>
              </a:r>
              <a:r>
                <a:rPr lang="en-US" altLang="zh-CN" sz="3200" u="sng" dirty="0"/>
                <a:t>AI</a:t>
              </a:r>
              <a:r>
                <a:rPr lang="zh-CN" altLang="en-US" sz="3200" u="sng" dirty="0"/>
                <a:t>，卖的不是工具，而是收益。</a:t>
              </a:r>
              <a:endParaRPr lang="en-US" altLang="zh-CN" sz="3200" u="sng" dirty="0"/>
            </a:p>
            <a:p>
              <a:endParaRPr lang="en-US" altLang="zh-CN" dirty="0"/>
            </a:p>
          </p:txBody>
        </p:sp>
      </p:grpSp>
    </p:spTree>
    <p:extLst>
      <p:ext uri="{BB962C8B-B14F-4D97-AF65-F5344CB8AC3E}">
        <p14:creationId xmlns:p14="http://schemas.microsoft.com/office/powerpoint/2010/main" val="2518157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34AA8214-56D1-45C2-7F27-FE6330782BD2}"/>
              </a:ext>
            </a:extLst>
          </p:cNvPr>
          <p:cNvGrpSpPr/>
          <p:nvPr/>
        </p:nvGrpSpPr>
        <p:grpSpPr>
          <a:xfrm>
            <a:off x="978817" y="2357515"/>
            <a:ext cx="9928912" cy="2479043"/>
            <a:chOff x="978817" y="2520104"/>
            <a:chExt cx="9928912" cy="2479043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57056AE9-92B1-4DB8-3854-ECCB3763CBCC}"/>
                </a:ext>
              </a:extLst>
            </p:cNvPr>
            <p:cNvGrpSpPr/>
            <p:nvPr/>
          </p:nvGrpSpPr>
          <p:grpSpPr>
            <a:xfrm>
              <a:off x="978817" y="2523317"/>
              <a:ext cx="2715986" cy="2472616"/>
              <a:chOff x="978817" y="2523317"/>
              <a:chExt cx="2715986" cy="2472616"/>
            </a:xfrm>
          </p:grpSpPr>
          <p:sp>
            <p:nvSpPr>
              <p:cNvPr id="52" name="Bullet1">
                <a:extLst>
                  <a:ext uri="{FF2B5EF4-FFF2-40B4-BE49-F238E27FC236}">
                    <a16:creationId xmlns:a16="http://schemas.microsoft.com/office/drawing/2014/main" id="{7E0A7033-18C9-4DEB-982E-B31EF86A951E}"/>
                  </a:ext>
                </a:extLst>
              </p:cNvPr>
              <p:cNvSpPr txBox="1"/>
              <p:nvPr/>
            </p:nvSpPr>
            <p:spPr>
              <a:xfrm flipH="1">
                <a:off x="978817" y="4196860"/>
                <a:ext cx="2715986" cy="799073"/>
              </a:xfrm>
              <a:prstGeom prst="roundRect">
                <a:avLst/>
              </a:prstGeom>
              <a:noFill/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b" anchorCtr="1" forceAA="0" compatLnSpc="1">
                <a:normAutofit/>
              </a:bodyPr>
              <a:lstStyle>
                <a:defPPr>
                  <a:defRPr lang="zh-CN"/>
                </a:defPPr>
                <a:lvl1pPr algn="ctr" defTabSz="913765">
                  <a:defRPr sz="20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1800" dirty="0">
                    <a:effectLst/>
                  </a:rPr>
                  <a:t>技术变革（变）</a:t>
                </a:r>
                <a:endParaRPr lang="en-US" altLang="zh-CN" sz="1800" dirty="0">
                  <a:effectLst/>
                </a:endParaRPr>
              </a:p>
              <a:p>
                <a:r>
                  <a:rPr lang="zh-CN" altLang="en-US" sz="1800" dirty="0">
                    <a:effectLst/>
                  </a:rPr>
                  <a:t>提供了新武器</a:t>
                </a:r>
                <a:endParaRPr lang="en-US" altLang="zh-CN" sz="1800" dirty="0">
                  <a:effectLst/>
                </a:endParaRPr>
              </a:p>
            </p:txBody>
          </p:sp>
          <p:grpSp>
            <p:nvGrpSpPr>
              <p:cNvPr id="53" name="组合 52">
                <a:extLst>
                  <a:ext uri="{FF2B5EF4-FFF2-40B4-BE49-F238E27FC236}">
                    <a16:creationId xmlns:a16="http://schemas.microsoft.com/office/drawing/2014/main" id="{51D6765C-BE5E-B7B0-5310-B4EA0D9A9B96}"/>
                  </a:ext>
                </a:extLst>
              </p:cNvPr>
              <p:cNvGrpSpPr/>
              <p:nvPr/>
            </p:nvGrpSpPr>
            <p:grpSpPr>
              <a:xfrm>
                <a:off x="1649719" y="2523317"/>
                <a:ext cx="1374184" cy="1462020"/>
                <a:chOff x="1649719" y="2523317"/>
                <a:chExt cx="1374184" cy="1462020"/>
              </a:xfrm>
            </p:grpSpPr>
            <p:sp>
              <p:nvSpPr>
                <p:cNvPr id="54" name="矩形: 圆角 53">
                  <a:extLst>
                    <a:ext uri="{FF2B5EF4-FFF2-40B4-BE49-F238E27FC236}">
                      <a16:creationId xmlns:a16="http://schemas.microsoft.com/office/drawing/2014/main" id="{6B7035A7-1A6E-456D-A8E1-FC48E0887C87}"/>
                    </a:ext>
                  </a:extLst>
                </p:cNvPr>
                <p:cNvSpPr/>
                <p:nvPr/>
              </p:nvSpPr>
              <p:spPr>
                <a:xfrm>
                  <a:off x="1649719" y="2613432"/>
                  <a:ext cx="1374184" cy="1371905"/>
                </a:xfrm>
                <a:prstGeom prst="roundRect">
                  <a:avLst>
                    <a:gd name="adj" fmla="val 50000"/>
                  </a:avLst>
                </a:prstGeom>
                <a:noFill/>
                <a:ln w="76200">
                  <a:solidFill>
                    <a:schemeClr val="tx1">
                      <a:lumMod val="50000"/>
                      <a:lumOff val="50000"/>
                      <a:alpha val="15000"/>
                    </a:schemeClr>
                  </a:solidFill>
                  <a:round/>
                  <a:headEnd/>
                  <a:tailEnd/>
                </a:ln>
                <a:effectLst>
                  <a:outerShdw sx="1000" sy="1000" algn="ctr" rotWithShape="0">
                    <a:schemeClr val="bg1">
                      <a:lumMod val="65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5" name="弧形 54">
                  <a:extLst>
                    <a:ext uri="{FF2B5EF4-FFF2-40B4-BE49-F238E27FC236}">
                      <a16:creationId xmlns:a16="http://schemas.microsoft.com/office/drawing/2014/main" id="{9B521C2F-7598-4CDD-B029-9095C662DCAE}"/>
                    </a:ext>
                  </a:extLst>
                </p:cNvPr>
                <p:cNvSpPr/>
                <p:nvPr/>
              </p:nvSpPr>
              <p:spPr>
                <a:xfrm>
                  <a:off x="1649719" y="2613432"/>
                  <a:ext cx="1374184" cy="1371905"/>
                </a:xfrm>
                <a:prstGeom prst="arc">
                  <a:avLst>
                    <a:gd name="adj1" fmla="val 16200000"/>
                    <a:gd name="adj2" fmla="val 5348060"/>
                  </a:avLst>
                </a:prstGeom>
                <a:ln w="76200" cap="rnd">
                  <a:gradFill>
                    <a:gsLst>
                      <a:gs pos="95000">
                        <a:schemeClr val="accent1">
                          <a:alpha val="20000"/>
                        </a:schemeClr>
                      </a:gs>
                      <a:gs pos="20000">
                        <a:schemeClr val="accent1"/>
                      </a:gs>
                    </a:gsLst>
                    <a:lin ang="12000000" scaled="0"/>
                  </a:gra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56" name="Number1">
                  <a:extLst>
                    <a:ext uri="{FF2B5EF4-FFF2-40B4-BE49-F238E27FC236}">
                      <a16:creationId xmlns:a16="http://schemas.microsoft.com/office/drawing/2014/main" id="{0BCB3D1B-6FB7-48EF-AFE4-ECDB6BEFD9FC}"/>
                    </a:ext>
                  </a:extLst>
                </p:cNvPr>
                <p:cNvSpPr txBox="1"/>
                <p:nvPr/>
              </p:nvSpPr>
              <p:spPr>
                <a:xfrm>
                  <a:off x="1929242" y="3017871"/>
                  <a:ext cx="815137" cy="58192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91440" tIns="45720" rIns="91440" bIns="45720" anchor="ctr" anchorCtr="0">
                  <a:normAutofit/>
                </a:bodyPr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Pct val="25000"/>
                    <a:buFontTx/>
                    <a:buNone/>
                    <a:defRPr/>
                  </a:pPr>
                  <a:r>
                    <a:rPr lang="zh-CN" altLang="en-US" sz="2400" b="1" dirty="0">
                      <a:solidFill>
                        <a:schemeClr val="accent1"/>
                      </a:solidFill>
                    </a:rPr>
                    <a:t>天时</a:t>
                  </a:r>
                  <a:endPara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7" name="椭圆 56">
                  <a:extLst>
                    <a:ext uri="{FF2B5EF4-FFF2-40B4-BE49-F238E27FC236}">
                      <a16:creationId xmlns:a16="http://schemas.microsoft.com/office/drawing/2014/main" id="{FF5DF0FF-5CBC-4F6A-8C56-A63C307DF342}"/>
                    </a:ext>
                  </a:extLst>
                </p:cNvPr>
                <p:cNvSpPr/>
                <p:nvPr/>
              </p:nvSpPr>
              <p:spPr>
                <a:xfrm>
                  <a:off x="2248724" y="2523317"/>
                  <a:ext cx="180231" cy="180230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60000">
                      <a:schemeClr val="accent1"/>
                    </a:gs>
                  </a:gsLst>
                  <a:lin ang="2700000" scaled="0"/>
                </a:gradFill>
                <a:ln w="57150" cap="rnd">
                  <a:noFill/>
                  <a:prstDash val="solid"/>
                  <a:round/>
                </a:ln>
                <a:effectLst>
                  <a:outerShdw blurRad="76200" dist="50800" dir="5400000" algn="ctr" rotWithShape="0">
                    <a:schemeClr val="accent1"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3765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7837695F-555F-FA8B-6279-87F974A3A12E}"/>
                </a:ext>
              </a:extLst>
            </p:cNvPr>
            <p:cNvGrpSpPr/>
            <p:nvPr/>
          </p:nvGrpSpPr>
          <p:grpSpPr>
            <a:xfrm>
              <a:off x="4585280" y="2520104"/>
              <a:ext cx="2715986" cy="2479043"/>
              <a:chOff x="4585280" y="2520104"/>
              <a:chExt cx="2715986" cy="2479043"/>
            </a:xfrm>
          </p:grpSpPr>
          <p:sp>
            <p:nvSpPr>
              <p:cNvPr id="45" name="Bullet2">
                <a:extLst>
                  <a:ext uri="{FF2B5EF4-FFF2-40B4-BE49-F238E27FC236}">
                    <a16:creationId xmlns:a16="http://schemas.microsoft.com/office/drawing/2014/main" id="{7D896BFC-50B9-4244-9C8D-47284CF70ADF}"/>
                  </a:ext>
                </a:extLst>
              </p:cNvPr>
              <p:cNvSpPr txBox="1"/>
              <p:nvPr/>
            </p:nvSpPr>
            <p:spPr>
              <a:xfrm flipH="1">
                <a:off x="4585280" y="4200074"/>
                <a:ext cx="2715986" cy="799073"/>
              </a:xfrm>
              <a:prstGeom prst="roundRect">
                <a:avLst/>
              </a:prstGeom>
              <a:noFill/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b" anchorCtr="1" forceAA="0" compatLnSpc="1">
                <a:normAutofit/>
              </a:bodyPr>
              <a:lstStyle>
                <a:defPPr>
                  <a:defRPr lang="zh-CN"/>
                </a:defPPr>
                <a:lvl1pPr algn="ctr" defTabSz="913765">
                  <a:defRPr sz="20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1800" dirty="0">
                    <a:effectLst/>
                  </a:rPr>
                  <a:t>全球市场（不变）</a:t>
                </a:r>
                <a:endParaRPr lang="en-US" altLang="zh-CN" sz="1800" dirty="0">
                  <a:effectLst/>
                </a:endParaRPr>
              </a:p>
              <a:p>
                <a:r>
                  <a:rPr lang="zh-CN" altLang="en-US" sz="1800" dirty="0">
                    <a:effectLst/>
                  </a:rPr>
                  <a:t>提供了沃土和红利</a:t>
                </a:r>
                <a:endParaRPr lang="en-US" altLang="zh-CN" sz="1800" dirty="0">
                  <a:effectLst/>
                </a:endParaRPr>
              </a:p>
            </p:txBody>
          </p:sp>
          <p:grpSp>
            <p:nvGrpSpPr>
              <p:cNvPr id="46" name="组合 45">
                <a:extLst>
                  <a:ext uri="{FF2B5EF4-FFF2-40B4-BE49-F238E27FC236}">
                    <a16:creationId xmlns:a16="http://schemas.microsoft.com/office/drawing/2014/main" id="{3CC66032-F81A-3C0E-3CB8-7FD47E697D3B}"/>
                  </a:ext>
                </a:extLst>
              </p:cNvPr>
              <p:cNvGrpSpPr/>
              <p:nvPr/>
            </p:nvGrpSpPr>
            <p:grpSpPr>
              <a:xfrm>
                <a:off x="5256182" y="2520104"/>
                <a:ext cx="1374184" cy="1468447"/>
                <a:chOff x="5256182" y="2520104"/>
                <a:chExt cx="1374184" cy="1468447"/>
              </a:xfrm>
            </p:grpSpPr>
            <p:sp>
              <p:nvSpPr>
                <p:cNvPr id="47" name="矩形: 圆角 46">
                  <a:extLst>
                    <a:ext uri="{FF2B5EF4-FFF2-40B4-BE49-F238E27FC236}">
                      <a16:creationId xmlns:a16="http://schemas.microsoft.com/office/drawing/2014/main" id="{46BEB3DE-CA89-4C0F-A952-0135ED733B04}"/>
                    </a:ext>
                  </a:extLst>
                </p:cNvPr>
                <p:cNvSpPr/>
                <p:nvPr/>
              </p:nvSpPr>
              <p:spPr>
                <a:xfrm>
                  <a:off x="5256182" y="2616646"/>
                  <a:ext cx="1374184" cy="1371905"/>
                </a:xfrm>
                <a:prstGeom prst="roundRect">
                  <a:avLst>
                    <a:gd name="adj" fmla="val 50000"/>
                  </a:avLst>
                </a:prstGeom>
                <a:noFill/>
                <a:ln w="76200">
                  <a:solidFill>
                    <a:schemeClr val="tx1">
                      <a:lumMod val="50000"/>
                      <a:lumOff val="50000"/>
                      <a:alpha val="15000"/>
                    </a:schemeClr>
                  </a:solidFill>
                  <a:round/>
                  <a:headEnd/>
                  <a:tailEnd/>
                </a:ln>
                <a:effectLst>
                  <a:outerShdw sx="1000" sy="1000" algn="ctr" rotWithShape="0">
                    <a:schemeClr val="bg1">
                      <a:lumMod val="65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48" name="弧形 47">
                  <a:extLst>
                    <a:ext uri="{FF2B5EF4-FFF2-40B4-BE49-F238E27FC236}">
                      <a16:creationId xmlns:a16="http://schemas.microsoft.com/office/drawing/2014/main" id="{0D3D25DE-3BE4-47B5-947A-FA9C443D0981}"/>
                    </a:ext>
                  </a:extLst>
                </p:cNvPr>
                <p:cNvSpPr/>
                <p:nvPr/>
              </p:nvSpPr>
              <p:spPr>
                <a:xfrm>
                  <a:off x="5256182" y="2616646"/>
                  <a:ext cx="1374184" cy="1371905"/>
                </a:xfrm>
                <a:prstGeom prst="arc">
                  <a:avLst>
                    <a:gd name="adj1" fmla="val 16200000"/>
                    <a:gd name="adj2" fmla="val 10841761"/>
                  </a:avLst>
                </a:prstGeom>
                <a:ln w="76200" cap="rnd">
                  <a:gradFill>
                    <a:gsLst>
                      <a:gs pos="100000">
                        <a:schemeClr val="accent5">
                          <a:alpha val="20000"/>
                        </a:schemeClr>
                      </a:gs>
                      <a:gs pos="20000">
                        <a:schemeClr val="accent5"/>
                      </a:gs>
                    </a:gsLst>
                    <a:lin ang="12000000" scaled="0"/>
                  </a:gra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49" name="Number2">
                  <a:extLst>
                    <a:ext uri="{FF2B5EF4-FFF2-40B4-BE49-F238E27FC236}">
                      <a16:creationId xmlns:a16="http://schemas.microsoft.com/office/drawing/2014/main" id="{0D2D6D93-9C6D-4423-9242-10D290C6E8E8}"/>
                    </a:ext>
                  </a:extLst>
                </p:cNvPr>
                <p:cNvSpPr txBox="1"/>
                <p:nvPr/>
              </p:nvSpPr>
              <p:spPr>
                <a:xfrm>
                  <a:off x="5535705" y="3021085"/>
                  <a:ext cx="815137" cy="58192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91440" tIns="45720" rIns="91440" bIns="45720" anchor="ctr" anchorCtr="0">
                  <a:normAutofit/>
                </a:bodyPr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Pct val="25000"/>
                    <a:buFontTx/>
                    <a:buNone/>
                    <a:defRPr/>
                  </a:pPr>
                  <a:r>
                    <a:rPr kumimoji="0" lang="zh-CN" alt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accent5"/>
                      </a:solidFill>
                      <a:effectLst/>
                      <a:uLnTx/>
                      <a:uFillTx/>
                    </a:rPr>
                    <a:t>地利</a:t>
                  </a:r>
                  <a:endPara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0" name="椭圆 49">
                  <a:extLst>
                    <a:ext uri="{FF2B5EF4-FFF2-40B4-BE49-F238E27FC236}">
                      <a16:creationId xmlns:a16="http://schemas.microsoft.com/office/drawing/2014/main" id="{BB353291-73AD-4B8A-8818-07B9F5A76DC2}"/>
                    </a:ext>
                  </a:extLst>
                </p:cNvPr>
                <p:cNvSpPr/>
                <p:nvPr/>
              </p:nvSpPr>
              <p:spPr>
                <a:xfrm>
                  <a:off x="5853157" y="2520104"/>
                  <a:ext cx="180231" cy="180230"/>
                </a:xfrm>
                <a:prstGeom prst="ellipse">
                  <a:avLst/>
                </a:prstGeom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60000">
                      <a:schemeClr val="accent5"/>
                    </a:gs>
                  </a:gsLst>
                  <a:lin ang="2700000" scaled="0"/>
                </a:gradFill>
                <a:ln w="57150" cap="rnd">
                  <a:noFill/>
                  <a:prstDash val="solid"/>
                  <a:round/>
                </a:ln>
                <a:effectLst>
                  <a:outerShdw blurRad="76200" dist="50800" dir="5400000" algn="ctr" rotWithShape="0">
                    <a:schemeClr val="accent5"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3765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CB520022-A76A-7E12-148B-B93C63D233FC}"/>
                </a:ext>
              </a:extLst>
            </p:cNvPr>
            <p:cNvGrpSpPr/>
            <p:nvPr/>
          </p:nvGrpSpPr>
          <p:grpSpPr>
            <a:xfrm>
              <a:off x="8191743" y="2520104"/>
              <a:ext cx="2715986" cy="2479043"/>
              <a:chOff x="8191743" y="2520104"/>
              <a:chExt cx="2715986" cy="2479043"/>
            </a:xfrm>
          </p:grpSpPr>
          <p:sp>
            <p:nvSpPr>
              <p:cNvPr id="9" name="Bullet3">
                <a:extLst>
                  <a:ext uri="{FF2B5EF4-FFF2-40B4-BE49-F238E27FC236}">
                    <a16:creationId xmlns:a16="http://schemas.microsoft.com/office/drawing/2014/main" id="{9C66829A-83AF-45F4-BF66-556D87F17943}"/>
                  </a:ext>
                </a:extLst>
              </p:cNvPr>
              <p:cNvSpPr txBox="1"/>
              <p:nvPr/>
            </p:nvSpPr>
            <p:spPr>
              <a:xfrm flipH="1">
                <a:off x="8191743" y="4200074"/>
                <a:ext cx="2715986" cy="799073"/>
              </a:xfrm>
              <a:prstGeom prst="roundRect">
                <a:avLst/>
              </a:prstGeom>
              <a:noFill/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b" anchorCtr="1" forceAA="0" compatLnSpc="1">
                <a:normAutofit/>
              </a:bodyPr>
              <a:lstStyle>
                <a:defPPr>
                  <a:defRPr lang="zh-CN"/>
                </a:defPPr>
                <a:lvl1pPr algn="ctr" defTabSz="913765">
                  <a:defRPr sz="20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1800" dirty="0">
                    <a:effectLst/>
                  </a:rPr>
                  <a:t>顺应商业逻辑</a:t>
                </a:r>
                <a:endParaRPr lang="en-US" altLang="zh-CN" sz="1800" dirty="0">
                  <a:effectLst/>
                </a:endParaRPr>
              </a:p>
              <a:p>
                <a:r>
                  <a:rPr lang="zh-CN" altLang="en-US" sz="1800" dirty="0">
                    <a:effectLst/>
                  </a:rPr>
                  <a:t>是企业发展的必然要求</a:t>
                </a:r>
                <a:endParaRPr lang="en-US" altLang="zh-CN" sz="1800" dirty="0">
                  <a:effectLst/>
                </a:endParaRPr>
              </a:p>
            </p:txBody>
          </p:sp>
          <p:grpSp>
            <p:nvGrpSpPr>
              <p:cNvPr id="10" name="组合 9">
                <a:extLst>
                  <a:ext uri="{FF2B5EF4-FFF2-40B4-BE49-F238E27FC236}">
                    <a16:creationId xmlns:a16="http://schemas.microsoft.com/office/drawing/2014/main" id="{1BC7329F-F7F9-6D89-7FBC-4F75EB881190}"/>
                  </a:ext>
                </a:extLst>
              </p:cNvPr>
              <p:cNvGrpSpPr/>
              <p:nvPr/>
            </p:nvGrpSpPr>
            <p:grpSpPr>
              <a:xfrm>
                <a:off x="8862645" y="2520104"/>
                <a:ext cx="1374184" cy="1468447"/>
                <a:chOff x="8862645" y="2520104"/>
                <a:chExt cx="1374184" cy="1468447"/>
              </a:xfrm>
            </p:grpSpPr>
            <p:sp>
              <p:nvSpPr>
                <p:cNvPr id="18" name="矩形: 圆角 17">
                  <a:extLst>
                    <a:ext uri="{FF2B5EF4-FFF2-40B4-BE49-F238E27FC236}">
                      <a16:creationId xmlns:a16="http://schemas.microsoft.com/office/drawing/2014/main" id="{92C2E6F5-05D8-4DC3-999A-83376A2F4AE1}"/>
                    </a:ext>
                  </a:extLst>
                </p:cNvPr>
                <p:cNvSpPr/>
                <p:nvPr/>
              </p:nvSpPr>
              <p:spPr>
                <a:xfrm>
                  <a:off x="8862645" y="2616646"/>
                  <a:ext cx="1374184" cy="1371905"/>
                </a:xfrm>
                <a:prstGeom prst="roundRect">
                  <a:avLst>
                    <a:gd name="adj" fmla="val 50000"/>
                  </a:avLst>
                </a:prstGeom>
                <a:noFill/>
                <a:ln w="76200">
                  <a:solidFill>
                    <a:schemeClr val="tx1">
                      <a:lumMod val="50000"/>
                      <a:lumOff val="50000"/>
                      <a:alpha val="15000"/>
                    </a:schemeClr>
                  </a:solidFill>
                  <a:round/>
                  <a:headEnd/>
                  <a:tailEnd/>
                </a:ln>
                <a:effectLst>
                  <a:outerShdw sx="1000" sy="1000" algn="ctr" rotWithShape="0">
                    <a:schemeClr val="bg1">
                      <a:lumMod val="65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17" name="弧形 16">
                  <a:extLst>
                    <a:ext uri="{FF2B5EF4-FFF2-40B4-BE49-F238E27FC236}">
                      <a16:creationId xmlns:a16="http://schemas.microsoft.com/office/drawing/2014/main" id="{894F1E23-1044-4348-AE5D-DEA6EA0F41E0}"/>
                    </a:ext>
                  </a:extLst>
                </p:cNvPr>
                <p:cNvSpPr/>
                <p:nvPr/>
              </p:nvSpPr>
              <p:spPr>
                <a:xfrm>
                  <a:off x="8862645" y="2616646"/>
                  <a:ext cx="1374184" cy="1371905"/>
                </a:xfrm>
                <a:prstGeom prst="arc">
                  <a:avLst>
                    <a:gd name="adj1" fmla="val 16200000"/>
                    <a:gd name="adj2" fmla="val 7689217"/>
                  </a:avLst>
                </a:prstGeom>
                <a:ln w="76200" cap="rnd">
                  <a:gradFill>
                    <a:gsLst>
                      <a:gs pos="100000">
                        <a:schemeClr val="accent6">
                          <a:alpha val="20000"/>
                        </a:schemeClr>
                      </a:gs>
                      <a:gs pos="20000">
                        <a:schemeClr val="accent6"/>
                      </a:gs>
                    </a:gsLst>
                    <a:lin ang="12000000" scaled="0"/>
                  </a:gra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42" name="Number3">
                  <a:extLst>
                    <a:ext uri="{FF2B5EF4-FFF2-40B4-BE49-F238E27FC236}">
                      <a16:creationId xmlns:a16="http://schemas.microsoft.com/office/drawing/2014/main" id="{00D45A8A-FF96-46E4-A13E-FE1F4AF78A24}"/>
                    </a:ext>
                  </a:extLst>
                </p:cNvPr>
                <p:cNvSpPr txBox="1"/>
                <p:nvPr/>
              </p:nvSpPr>
              <p:spPr>
                <a:xfrm>
                  <a:off x="9142168" y="3021085"/>
                  <a:ext cx="815137" cy="58192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91440" tIns="45720" rIns="91440" bIns="45720" anchor="ctr" anchorCtr="0">
                  <a:normAutofit/>
                </a:bodyPr>
                <a:lstStyle/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Pct val="25000"/>
                    <a:buFontTx/>
                    <a:buNone/>
                    <a:defRPr/>
                  </a:pPr>
                  <a:r>
                    <a:rPr lang="zh-CN" altLang="en-US" sz="2400" b="1" dirty="0">
                      <a:solidFill>
                        <a:schemeClr val="accent6"/>
                      </a:solidFill>
                    </a:rPr>
                    <a:t>人和</a:t>
                  </a:r>
                  <a:endPara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3" name="椭圆 42">
                  <a:extLst>
                    <a:ext uri="{FF2B5EF4-FFF2-40B4-BE49-F238E27FC236}">
                      <a16:creationId xmlns:a16="http://schemas.microsoft.com/office/drawing/2014/main" id="{04CA351F-2165-4B67-A44B-431E2BA6555D}"/>
                    </a:ext>
                  </a:extLst>
                </p:cNvPr>
                <p:cNvSpPr/>
                <p:nvPr/>
              </p:nvSpPr>
              <p:spPr>
                <a:xfrm>
                  <a:off x="9459620" y="2520104"/>
                  <a:ext cx="180231" cy="180230"/>
                </a:xfrm>
                <a:prstGeom prst="ellipse">
                  <a:avLst/>
                </a:prstGeom>
                <a:gradFill>
                  <a:gsLst>
                    <a:gs pos="0">
                      <a:schemeClr val="accent6">
                        <a:lumMod val="60000"/>
                        <a:lumOff val="40000"/>
                      </a:schemeClr>
                    </a:gs>
                    <a:gs pos="60000">
                      <a:schemeClr val="accent6"/>
                    </a:gs>
                  </a:gsLst>
                  <a:lin ang="2700000" scaled="0"/>
                </a:gradFill>
                <a:ln w="57150" cap="rnd">
                  <a:noFill/>
                  <a:prstDash val="solid"/>
                  <a:round/>
                </a:ln>
                <a:effectLst>
                  <a:outerShdw blurRad="76200" dist="50800" dir="5400000" algn="ctr" rotWithShape="0">
                    <a:schemeClr val="accent6"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3765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58456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AAF99A9-CEBD-5766-3B26-33BC3EE8FB92}"/>
              </a:ext>
            </a:extLst>
          </p:cNvPr>
          <p:cNvSpPr txBox="1"/>
          <p:nvPr/>
        </p:nvSpPr>
        <p:spPr>
          <a:xfrm>
            <a:off x="1318844" y="2282276"/>
            <a:ext cx="10111155" cy="2293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None/>
            </a:pPr>
            <a:r>
              <a:rPr lang="en-US" altLang="zh-CN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AI</a:t>
            </a:r>
            <a:r>
              <a:rPr lang="zh-CN" altLang="en-US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从“技术产品”进化为新的经济运行方式 </a:t>
            </a:r>
            <a:r>
              <a:rPr lang="en-US" altLang="zh-CN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(</a:t>
            </a:r>
            <a:r>
              <a:rPr lang="zh-CN" altLang="en-US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兑现结果、主动生成价值、协同完成任务</a:t>
            </a:r>
            <a:r>
              <a:rPr lang="en-US" altLang="zh-CN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)</a:t>
            </a:r>
            <a:r>
              <a:rPr lang="zh-CN" altLang="en-US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。</a:t>
            </a:r>
            <a:r>
              <a:rPr lang="zh-CN" altLang="en-US" sz="32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下一轮竞争核心：构建自我驱动、持续交付的协作模式。</a:t>
            </a:r>
            <a:endParaRPr lang="en-US" altLang="zh-CN" sz="3200" b="1" dirty="0">
              <a:gradFill>
                <a:gsLst>
                  <a:gs pos="80994">
                    <a:srgbClr val="CCDBF3"/>
                  </a:gs>
                  <a:gs pos="0">
                    <a:srgbClr val="D56A9C"/>
                  </a:gs>
                  <a:gs pos="35000">
                    <a:srgbClr val="73B6FF"/>
                  </a:gs>
                  <a:gs pos="57000">
                    <a:srgbClr val="FBF7FF"/>
                  </a:gs>
                  <a:gs pos="100000">
                    <a:srgbClr val="A6C4EA"/>
                  </a:gs>
                </a:gsLst>
                <a:lin ang="0" scaled="0"/>
              </a:gradFill>
            </a:endParaRPr>
          </a:p>
          <a:p>
            <a:pPr>
              <a:lnSpc>
                <a:spcPct val="130000"/>
              </a:lnSpc>
              <a:buNone/>
            </a:pPr>
            <a:r>
              <a:rPr lang="zh-CN" altLang="en-US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放下“人</a:t>
            </a:r>
            <a:r>
              <a:rPr lang="en-US" altLang="zh-CN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-</a:t>
            </a:r>
            <a:r>
              <a:rPr lang="zh-CN" altLang="en-US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机”陈旧观念，重新思考任务定义、信任释放、协同安排</a:t>
            </a:r>
            <a:endParaRPr lang="en-US" altLang="zh-CN" sz="2000" b="1" dirty="0">
              <a:gradFill>
                <a:gsLst>
                  <a:gs pos="80994">
                    <a:srgbClr val="CCDBF3"/>
                  </a:gs>
                  <a:gs pos="0">
                    <a:srgbClr val="D56A9C"/>
                  </a:gs>
                  <a:gs pos="35000">
                    <a:srgbClr val="73B6FF"/>
                  </a:gs>
                  <a:gs pos="57000">
                    <a:srgbClr val="FBF7FF"/>
                  </a:gs>
                  <a:gs pos="100000">
                    <a:srgbClr val="A6C4EA"/>
                  </a:gs>
                </a:gsLst>
                <a:lin ang="0" scaled="0"/>
              </a:gradFill>
            </a:endParaRPr>
          </a:p>
          <a:p>
            <a:pPr>
              <a:lnSpc>
                <a:spcPct val="130000"/>
              </a:lnSpc>
              <a:buNone/>
            </a:pPr>
            <a:r>
              <a:rPr lang="en-US" altLang="zh-CN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AI</a:t>
            </a:r>
            <a:r>
              <a:rPr lang="zh-CN" altLang="en-US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出海，正当其时</a:t>
            </a:r>
            <a:r>
              <a:rPr lang="en-US" altLang="zh-CN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,</a:t>
            </a:r>
          </a:p>
          <a:p>
            <a:pPr>
              <a:lnSpc>
                <a:spcPct val="130000"/>
              </a:lnSpc>
              <a:buNone/>
            </a:pPr>
            <a:r>
              <a:rPr lang="zh-CN" altLang="en-US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是中国</a:t>
            </a:r>
            <a:r>
              <a:rPr lang="en-US" altLang="zh-CN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AI</a:t>
            </a:r>
            <a:r>
              <a:rPr lang="zh-CN" altLang="en-US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企业融入全球</a:t>
            </a:r>
            <a:r>
              <a:rPr lang="en-US" altLang="zh-CN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AI</a:t>
            </a:r>
            <a:r>
              <a:rPr lang="zh-CN" altLang="en-US" sz="20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</a:rPr>
              <a:t>新经济，实现跨越式发展的绝佳机遇</a:t>
            </a:r>
          </a:p>
        </p:txBody>
      </p:sp>
    </p:spTree>
    <p:extLst>
      <p:ext uri="{BB962C8B-B14F-4D97-AF65-F5344CB8AC3E}">
        <p14:creationId xmlns:p14="http://schemas.microsoft.com/office/powerpoint/2010/main" val="1560672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文本&#10;&#10;AI 生成的内容可能不正确。">
            <a:extLst>
              <a:ext uri="{FF2B5EF4-FFF2-40B4-BE49-F238E27FC236}">
                <a16:creationId xmlns:a16="http://schemas.microsoft.com/office/drawing/2014/main" id="{CF1F7511-A5EE-5861-CDA1-C7B725A4C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489" y="2957203"/>
            <a:ext cx="2729022" cy="94359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BD1470C-8529-0AA8-77DC-ED3F381CC850}"/>
              </a:ext>
            </a:extLst>
          </p:cNvPr>
          <p:cNvSpPr txBox="1"/>
          <p:nvPr/>
        </p:nvSpPr>
        <p:spPr>
          <a:xfrm>
            <a:off x="4778710" y="6149509"/>
            <a:ext cx="2634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www.</a:t>
            </a:r>
            <a:r>
              <a:rPr lang="zh-CN" altLang="en-US" dirty="0">
                <a:solidFill>
                  <a:schemeClr val="bg1"/>
                </a:solidFill>
              </a:rPr>
              <a:t>100aiapps.c</a:t>
            </a:r>
            <a:r>
              <a:rPr lang="en-US" altLang="zh-CN" dirty="0">
                <a:solidFill>
                  <a:schemeClr val="bg1"/>
                </a:solidFill>
              </a:rPr>
              <a:t>n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81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63325190-0BCE-33D3-181E-0F3C8139C997}"/>
              </a:ext>
            </a:extLst>
          </p:cNvPr>
          <p:cNvSpPr txBox="1"/>
          <p:nvPr/>
        </p:nvSpPr>
        <p:spPr>
          <a:xfrm>
            <a:off x="1805940" y="2312015"/>
            <a:ext cx="8580120" cy="1021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红杉合伙人 </a:t>
            </a:r>
            <a:r>
              <a:rPr kumimoji="1" lang="en-US" altLang="zh-CN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Pat Grady </a:t>
            </a: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将此称为“万亿美元机会”，</a:t>
            </a:r>
            <a:r>
              <a:rPr kumimoji="1" lang="en-US" altLang="zh-CN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Sam Altman </a:t>
            </a: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与 </a:t>
            </a:r>
            <a:r>
              <a:rPr kumimoji="1" lang="en-US" altLang="zh-CN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Jeff Dean </a:t>
            </a: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点头共识，</a:t>
            </a:r>
            <a:r>
              <a:rPr kumimoji="1" lang="en-US" altLang="zh-CN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NVIDIA </a:t>
            </a: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具身智能负责人 </a:t>
            </a:r>
            <a:r>
              <a:rPr kumimoji="1" lang="en-US" altLang="zh-CN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Jim Fan </a:t>
            </a:r>
            <a:r>
              <a:rPr kumimoji="1" lang="zh-CN" altLang="en-US" sz="1600" b="1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则补充：</a:t>
            </a:r>
            <a:endParaRPr kumimoji="1" lang="en-US" altLang="zh-CN" sz="1600" b="1" dirty="0">
              <a:gradFill>
                <a:gsLst>
                  <a:gs pos="80994">
                    <a:srgbClr val="CCDBF3"/>
                  </a:gs>
                  <a:gs pos="0">
                    <a:srgbClr val="D56A9C"/>
                  </a:gs>
                  <a:gs pos="35000">
                    <a:srgbClr val="73B6FF"/>
                  </a:gs>
                  <a:gs pos="57000">
                    <a:srgbClr val="FBF7FF"/>
                  </a:gs>
                  <a:gs pos="100000">
                    <a:srgbClr val="A6C4EA"/>
                  </a:gs>
                </a:gsLst>
                <a:lin ang="0" scaled="0"/>
              </a:gra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endParaRPr kumimoji="1" lang="en-US" altLang="zh-CN" sz="1600" b="1" dirty="0">
              <a:gradFill>
                <a:gsLst>
                  <a:gs pos="80994">
                    <a:srgbClr val="CCDBF3"/>
                  </a:gs>
                  <a:gs pos="0">
                    <a:srgbClr val="D56A9C"/>
                  </a:gs>
                  <a:gs pos="35000">
                    <a:srgbClr val="73B6FF"/>
                  </a:gs>
                  <a:gs pos="57000">
                    <a:srgbClr val="FBF7FF"/>
                  </a:gs>
                  <a:gs pos="100000">
                    <a:srgbClr val="A6C4EA"/>
                  </a:gs>
                </a:gsLst>
                <a:lin ang="0" scaled="0"/>
              </a:gradFill>
              <a:latin typeface="+mj-ea"/>
              <a:ea typeface="+mj-ea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65EB767-CB27-C709-D6E0-9C889A443F63}"/>
              </a:ext>
            </a:extLst>
          </p:cNvPr>
          <p:cNvSpPr txBox="1"/>
          <p:nvPr/>
        </p:nvSpPr>
        <p:spPr>
          <a:xfrm>
            <a:off x="1805940" y="3189493"/>
            <a:ext cx="6096000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3200" b="1" u="sng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“收益 </a:t>
            </a:r>
            <a:r>
              <a:rPr kumimoji="1" lang="en-US" altLang="zh-CN" sz="3200" b="1" u="sng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= </a:t>
            </a:r>
            <a:r>
              <a:rPr kumimoji="1" lang="zh-CN" altLang="en-US" sz="3200" b="1" u="sng" dirty="0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rPr>
              <a:t>自动化的现金流”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77C389F-13A3-E5AB-F596-37B3E708EB85}"/>
              </a:ext>
            </a:extLst>
          </p:cNvPr>
          <p:cNvSpPr txBox="1"/>
          <p:nvPr/>
        </p:nvSpPr>
        <p:spPr>
          <a:xfrm>
            <a:off x="1729740" y="421092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 模型趋同之后，中国</a:t>
            </a:r>
            <a:r>
              <a:rPr lang="en-US" altLang="zh-CN" b="1" dirty="0">
                <a:solidFill>
                  <a:schemeClr val="bg1"/>
                </a:solidFill>
              </a:rPr>
              <a:t>AI</a:t>
            </a:r>
            <a:r>
              <a:rPr lang="zh-CN" altLang="en-US" b="1" dirty="0">
                <a:solidFill>
                  <a:schemeClr val="bg1"/>
                </a:solidFill>
              </a:rPr>
              <a:t>创业者如何在全球市场中形成突破？</a:t>
            </a:r>
          </a:p>
        </p:txBody>
      </p:sp>
    </p:spTree>
    <p:extLst>
      <p:ext uri="{BB962C8B-B14F-4D97-AF65-F5344CB8AC3E}">
        <p14:creationId xmlns:p14="http://schemas.microsoft.com/office/powerpoint/2010/main" val="2727111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EAE2E1CB-8205-8D1F-D609-3EB20F2D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红杉</a:t>
            </a:r>
            <a:r>
              <a:rPr lang="en-US" altLang="zh-CN" dirty="0"/>
              <a:t>AI</a:t>
            </a:r>
            <a:r>
              <a:rPr lang="zh-CN" altLang="en-US" dirty="0"/>
              <a:t>峰会的三大信号</a:t>
            </a: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5E0CB585-B0FA-9132-FE66-891DEDA9A3E6}"/>
              </a:ext>
            </a:extLst>
          </p:cNvPr>
          <p:cNvGrpSpPr/>
          <p:nvPr/>
        </p:nvGrpSpPr>
        <p:grpSpPr>
          <a:xfrm>
            <a:off x="660400" y="1777130"/>
            <a:ext cx="10858500" cy="4324769"/>
            <a:chOff x="660400" y="1777130"/>
            <a:chExt cx="10858500" cy="4324769"/>
          </a:xfrm>
        </p:grpSpPr>
        <p:sp>
          <p:nvSpPr>
            <p:cNvPr id="6" name="islide-1">
              <a:extLst>
                <a:ext uri="{FF2B5EF4-FFF2-40B4-BE49-F238E27FC236}">
                  <a16:creationId xmlns:a16="http://schemas.microsoft.com/office/drawing/2014/main" id="{1CFF3C57-9290-5217-C2CE-B24F8FFFD044}"/>
                </a:ext>
              </a:extLst>
            </p:cNvPr>
            <p:cNvSpPr/>
            <p:nvPr/>
          </p:nvSpPr>
          <p:spPr>
            <a:xfrm>
              <a:off x="914401" y="1847992"/>
              <a:ext cx="3047302" cy="4049900"/>
            </a:xfrm>
            <a:prstGeom prst="rect">
              <a:avLst/>
            </a:prstGeom>
            <a:noFill/>
            <a:ln w="6350" cap="flat" cmpd="sng" algn="ctr">
              <a:solidFill>
                <a:schemeClr val="accent1">
                  <a:alpha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6" name="islide-4">
              <a:extLst>
                <a:ext uri="{FF2B5EF4-FFF2-40B4-BE49-F238E27FC236}">
                  <a16:creationId xmlns:a16="http://schemas.microsoft.com/office/drawing/2014/main" id="{CDE691ED-6B4E-2616-D36D-A82BECB9B4A1}"/>
                </a:ext>
              </a:extLst>
            </p:cNvPr>
            <p:cNvSpPr/>
            <p:nvPr/>
          </p:nvSpPr>
          <p:spPr>
            <a:xfrm>
              <a:off x="4566001" y="2051999"/>
              <a:ext cx="3047302" cy="4049900"/>
            </a:xfrm>
            <a:prstGeom prst="rect">
              <a:avLst/>
            </a:prstGeom>
            <a:noFill/>
            <a:ln w="6350" cap="flat" cmpd="sng" algn="ctr">
              <a:solidFill>
                <a:schemeClr val="accent1">
                  <a:alpha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6" name="islide-7">
              <a:extLst>
                <a:ext uri="{FF2B5EF4-FFF2-40B4-BE49-F238E27FC236}">
                  <a16:creationId xmlns:a16="http://schemas.microsoft.com/office/drawing/2014/main" id="{4E509973-B697-B1CB-C414-C5F59529ACBA}"/>
                </a:ext>
              </a:extLst>
            </p:cNvPr>
            <p:cNvSpPr/>
            <p:nvPr/>
          </p:nvSpPr>
          <p:spPr>
            <a:xfrm>
              <a:off x="8217599" y="1777130"/>
              <a:ext cx="3047302" cy="4049900"/>
            </a:xfrm>
            <a:prstGeom prst="rect">
              <a:avLst/>
            </a:prstGeom>
            <a:noFill/>
            <a:ln w="6350" cap="flat" cmpd="sng" algn="ctr">
              <a:solidFill>
                <a:schemeClr val="accent1">
                  <a:alpha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1AB956B4-CB39-048E-3B23-80C30E608EA7}"/>
                </a:ext>
              </a:extLst>
            </p:cNvPr>
            <p:cNvGrpSpPr/>
            <p:nvPr/>
          </p:nvGrpSpPr>
          <p:grpSpPr>
            <a:xfrm>
              <a:off x="965639" y="1880550"/>
              <a:ext cx="2881836" cy="2845439"/>
              <a:chOff x="965638" y="1880550"/>
              <a:chExt cx="2881836" cy="2845439"/>
            </a:xfrm>
          </p:grpSpPr>
          <p:sp>
            <p:nvSpPr>
              <p:cNvPr id="10" name="Bullet1">
                <a:extLst>
                  <a:ext uri="{FF2B5EF4-FFF2-40B4-BE49-F238E27FC236}">
                    <a16:creationId xmlns:a16="http://schemas.microsoft.com/office/drawing/2014/main" id="{DEF17E0B-B589-C579-7869-8FB44B4A5BC4}"/>
                  </a:ext>
                </a:extLst>
              </p:cNvPr>
              <p:cNvSpPr txBox="1"/>
              <p:nvPr/>
            </p:nvSpPr>
            <p:spPr>
              <a:xfrm>
                <a:off x="988497" y="2263700"/>
                <a:ext cx="2757237" cy="60489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en-US" altLang="zh-CN" sz="16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AI</a:t>
                </a:r>
                <a:r>
                  <a:rPr lang="zh-CN" altLang="en-US" sz="16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从工具逻辑走向成果逻辑</a:t>
                </a:r>
              </a:p>
            </p:txBody>
          </p:sp>
          <p:sp>
            <p:nvSpPr>
              <p:cNvPr id="11" name="Text1">
                <a:extLst>
                  <a:ext uri="{FF2B5EF4-FFF2-40B4-BE49-F238E27FC236}">
                    <a16:creationId xmlns:a16="http://schemas.microsoft.com/office/drawing/2014/main" id="{F3B606F7-D3E8-E9B4-01C4-4510DDE70984}"/>
                  </a:ext>
                </a:extLst>
              </p:cNvPr>
              <p:cNvSpPr txBox="1"/>
              <p:nvPr/>
            </p:nvSpPr>
            <p:spPr>
              <a:xfrm>
                <a:off x="988496" y="2865414"/>
                <a:ext cx="2858978" cy="18605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4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lvl1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软件预算正在转变为“成果合同”，企业只为写进利润表的结果买单</a:t>
                </a:r>
                <a:endParaRPr lang="pt-B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" name="Number1">
                <a:extLst>
                  <a:ext uri="{FF2B5EF4-FFF2-40B4-BE49-F238E27FC236}">
                    <a16:creationId xmlns:a16="http://schemas.microsoft.com/office/drawing/2014/main" id="{06F83194-10C3-F288-04B6-5F5C92776C26}"/>
                  </a:ext>
                </a:extLst>
              </p:cNvPr>
              <p:cNvSpPr txBox="1"/>
              <p:nvPr/>
            </p:nvSpPr>
            <p:spPr>
              <a:xfrm>
                <a:off x="965638" y="1880550"/>
                <a:ext cx="595202" cy="45726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it-IT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1</a:t>
                </a:r>
                <a:endParaRPr lang="zh-CN" altLang="en-US" sz="2400" b="1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84221DF5-FD49-9D49-6235-869ADA51EE81}"/>
                </a:ext>
              </a:extLst>
            </p:cNvPr>
            <p:cNvGrpSpPr/>
            <p:nvPr/>
          </p:nvGrpSpPr>
          <p:grpSpPr>
            <a:xfrm>
              <a:off x="4636564" y="2084557"/>
              <a:ext cx="2885764" cy="2845438"/>
              <a:chOff x="3582463" y="2084557"/>
              <a:chExt cx="2462736" cy="2845438"/>
            </a:xfrm>
          </p:grpSpPr>
          <p:sp>
            <p:nvSpPr>
              <p:cNvPr id="62" name="Bullet2">
                <a:extLst>
                  <a:ext uri="{FF2B5EF4-FFF2-40B4-BE49-F238E27FC236}">
                    <a16:creationId xmlns:a16="http://schemas.microsoft.com/office/drawing/2014/main" id="{6C075F8C-AE45-344B-5395-6685C9559482}"/>
                  </a:ext>
                </a:extLst>
              </p:cNvPr>
              <p:cNvSpPr txBox="1"/>
              <p:nvPr/>
            </p:nvSpPr>
            <p:spPr>
              <a:xfrm>
                <a:off x="3605322" y="2582636"/>
                <a:ext cx="2439877" cy="48996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zh-CN" altLang="en-US" sz="18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入口即操作系统</a:t>
                </a:r>
              </a:p>
            </p:txBody>
          </p:sp>
          <p:sp>
            <p:nvSpPr>
              <p:cNvPr id="63" name="Text2">
                <a:extLst>
                  <a:ext uri="{FF2B5EF4-FFF2-40B4-BE49-F238E27FC236}">
                    <a16:creationId xmlns:a16="http://schemas.microsoft.com/office/drawing/2014/main" id="{C8514EC6-C4EE-9D3C-DAF2-561FF48A4600}"/>
                  </a:ext>
                </a:extLst>
              </p:cNvPr>
              <p:cNvSpPr txBox="1"/>
              <p:nvPr/>
            </p:nvSpPr>
            <p:spPr>
              <a:xfrm>
                <a:off x="3605322" y="3069420"/>
                <a:ext cx="2439877" cy="18605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4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lvl1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未来不再是“点击按钮”，而是“交待任务”，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AI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将成为任务调度的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OS</a:t>
                </a:r>
                <a:endParaRPr lang="pt-B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64" name="Number2">
                <a:extLst>
                  <a:ext uri="{FF2B5EF4-FFF2-40B4-BE49-F238E27FC236}">
                    <a16:creationId xmlns:a16="http://schemas.microsoft.com/office/drawing/2014/main" id="{15A45B18-4008-3666-FA4C-F408C12AB17A}"/>
                  </a:ext>
                </a:extLst>
              </p:cNvPr>
              <p:cNvSpPr txBox="1"/>
              <p:nvPr/>
            </p:nvSpPr>
            <p:spPr>
              <a:xfrm>
                <a:off x="3582463" y="2084557"/>
                <a:ext cx="595202" cy="45726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it-IT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2</a:t>
                </a:r>
                <a:endParaRPr lang="zh-CN" altLang="en-US" sz="2400" b="1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E70EB621-01F7-0405-DF1E-0634E1147E46}"/>
                </a:ext>
              </a:extLst>
            </p:cNvPr>
            <p:cNvGrpSpPr/>
            <p:nvPr/>
          </p:nvGrpSpPr>
          <p:grpSpPr>
            <a:xfrm>
              <a:off x="8294787" y="1809687"/>
              <a:ext cx="2885485" cy="2845439"/>
              <a:chOff x="6199287" y="1809687"/>
              <a:chExt cx="2488324" cy="2845439"/>
            </a:xfrm>
          </p:grpSpPr>
          <p:sp>
            <p:nvSpPr>
              <p:cNvPr id="72" name="Bullet3">
                <a:extLst>
                  <a:ext uri="{FF2B5EF4-FFF2-40B4-BE49-F238E27FC236}">
                    <a16:creationId xmlns:a16="http://schemas.microsoft.com/office/drawing/2014/main" id="{49AF7EE7-ED7E-8904-202F-3588AAA9934B}"/>
                  </a:ext>
                </a:extLst>
              </p:cNvPr>
              <p:cNvSpPr txBox="1"/>
              <p:nvPr/>
            </p:nvSpPr>
            <p:spPr>
              <a:xfrm>
                <a:off x="6222146" y="2307766"/>
                <a:ext cx="2439877" cy="48996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zh-CN" altLang="en-US" sz="18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智能体经济正在形成</a:t>
                </a:r>
              </a:p>
            </p:txBody>
          </p:sp>
          <p:sp>
            <p:nvSpPr>
              <p:cNvPr id="73" name="Text3">
                <a:extLst>
                  <a:ext uri="{FF2B5EF4-FFF2-40B4-BE49-F238E27FC236}">
                    <a16:creationId xmlns:a16="http://schemas.microsoft.com/office/drawing/2014/main" id="{D9B2FA61-99FD-C9CF-1791-7F882860E9B7}"/>
                  </a:ext>
                </a:extLst>
              </p:cNvPr>
              <p:cNvSpPr txBox="1"/>
              <p:nvPr/>
            </p:nvSpPr>
            <p:spPr>
              <a:xfrm>
                <a:off x="6222146" y="2794551"/>
                <a:ext cx="2465465" cy="18605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4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lvl1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AI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不再只是模型，而是持久身份、行动节点和协作角色</a:t>
                </a:r>
                <a:endParaRPr lang="pt-BR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4" name="Number3">
                <a:extLst>
                  <a:ext uri="{FF2B5EF4-FFF2-40B4-BE49-F238E27FC236}">
                    <a16:creationId xmlns:a16="http://schemas.microsoft.com/office/drawing/2014/main" id="{B349A529-6B8A-5249-EAAE-EF36C698C684}"/>
                  </a:ext>
                </a:extLst>
              </p:cNvPr>
              <p:cNvSpPr txBox="1"/>
              <p:nvPr/>
            </p:nvSpPr>
            <p:spPr>
              <a:xfrm>
                <a:off x="6199287" y="1809687"/>
                <a:ext cx="595202" cy="45726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ctr" anchorCtr="0">
                <a:normAutofit/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2200" i="0" u="none" strike="noStrike" cap="none" spc="0" normalizeH="0" baseline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defRPr>
                </a:lvl1pPr>
              </a:lstStyle>
              <a:p>
                <a:r>
                  <a:rPr lang="it-IT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3</a:t>
                </a:r>
                <a:endParaRPr lang="zh-CN" altLang="en-US" sz="2400" b="1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50" name="islide-14">
              <a:extLst>
                <a:ext uri="{FF2B5EF4-FFF2-40B4-BE49-F238E27FC236}">
                  <a16:creationId xmlns:a16="http://schemas.microsoft.com/office/drawing/2014/main" id="{654A8E24-7F6E-3F98-32A5-A9B6582EFAAB}"/>
                </a:ext>
              </a:extLst>
            </p:cNvPr>
            <p:cNvSpPr/>
            <p:nvPr/>
          </p:nvSpPr>
          <p:spPr>
            <a:xfrm>
              <a:off x="660400" y="5027774"/>
              <a:ext cx="10858500" cy="472411"/>
            </a:xfrm>
            <a:custGeom>
              <a:avLst/>
              <a:gdLst>
                <a:gd name="connsiteX0" fmla="*/ 0 w 12091917"/>
                <a:gd name="connsiteY0" fmla="*/ 545910 h 545910"/>
                <a:gd name="connsiteX1" fmla="*/ 2019869 w 12091917"/>
                <a:gd name="connsiteY1" fmla="*/ 177421 h 545910"/>
                <a:gd name="connsiteX2" fmla="*/ 5049672 w 12091917"/>
                <a:gd name="connsiteY2" fmla="*/ 464024 h 545910"/>
                <a:gd name="connsiteX3" fmla="*/ 7670042 w 12091917"/>
                <a:gd name="connsiteY3" fmla="*/ 54591 h 545910"/>
                <a:gd name="connsiteX4" fmla="*/ 10345003 w 12091917"/>
                <a:gd name="connsiteY4" fmla="*/ 491319 h 545910"/>
                <a:gd name="connsiteX5" fmla="*/ 12091917 w 12091917"/>
                <a:gd name="connsiteY5" fmla="*/ 0 h 545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91917" h="545910">
                  <a:moveTo>
                    <a:pt x="0" y="545910"/>
                  </a:moveTo>
                  <a:cubicBezTo>
                    <a:pt x="589128" y="368489"/>
                    <a:pt x="1178257" y="191069"/>
                    <a:pt x="2019869" y="177421"/>
                  </a:cubicBezTo>
                  <a:cubicBezTo>
                    <a:pt x="2861481" y="163773"/>
                    <a:pt x="4107977" y="484496"/>
                    <a:pt x="5049672" y="464024"/>
                  </a:cubicBezTo>
                  <a:cubicBezTo>
                    <a:pt x="5991367" y="443552"/>
                    <a:pt x="6787487" y="50042"/>
                    <a:pt x="7670042" y="54591"/>
                  </a:cubicBezTo>
                  <a:cubicBezTo>
                    <a:pt x="8552597" y="59140"/>
                    <a:pt x="9608024" y="500417"/>
                    <a:pt x="10345003" y="491319"/>
                  </a:cubicBezTo>
                  <a:cubicBezTo>
                    <a:pt x="11081982" y="482221"/>
                    <a:pt x="11323093" y="466298"/>
                    <a:pt x="12091917" y="0"/>
                  </a:cubicBezTo>
                </a:path>
              </a:pathLst>
            </a:custGeom>
            <a:noFill/>
            <a:ln w="31750">
              <a:solidFill>
                <a:schemeClr val="accent1"/>
              </a:solidFill>
              <a:tailEnd type="arrow" w="lg" len="lg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" name="islide-15">
              <a:extLst>
                <a:ext uri="{FF2B5EF4-FFF2-40B4-BE49-F238E27FC236}">
                  <a16:creationId xmlns:a16="http://schemas.microsoft.com/office/drawing/2014/main" id="{40D15D1B-E020-1E3D-0E45-4583B0AA1C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64437" y="5079080"/>
              <a:ext cx="218072" cy="218072"/>
            </a:xfrm>
            <a:prstGeom prst="ellipse">
              <a:avLst/>
            </a:prstGeom>
            <a:ln w="1905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islide-16">
              <a:extLst>
                <a:ext uri="{FF2B5EF4-FFF2-40B4-BE49-F238E27FC236}">
                  <a16:creationId xmlns:a16="http://schemas.microsoft.com/office/drawing/2014/main" id="{ADDF3E91-0866-C887-77EA-01A816AE0D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5362" y="5208606"/>
              <a:ext cx="218072" cy="218072"/>
            </a:xfrm>
            <a:prstGeom prst="ellipse">
              <a:avLst/>
            </a:prstGeom>
            <a:ln w="1905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islide-17">
              <a:extLst>
                <a:ext uri="{FF2B5EF4-FFF2-40B4-BE49-F238E27FC236}">
                  <a16:creationId xmlns:a16="http://schemas.microsoft.com/office/drawing/2014/main" id="{AF6D56E4-ACB1-767E-21B6-8E1A5D4350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44386" y="5353786"/>
              <a:ext cx="218072" cy="218072"/>
            </a:xfrm>
            <a:prstGeom prst="ellipse">
              <a:avLst/>
            </a:prstGeom>
            <a:ln w="1905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9801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A3CD8-F6DE-0967-B35D-A68D38B51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>
            <a:extLst>
              <a:ext uri="{FF2B5EF4-FFF2-40B4-BE49-F238E27FC236}">
                <a16:creationId xmlns:a16="http://schemas.microsoft.com/office/drawing/2014/main" id="{FBD93ED8-A586-5B7D-9A00-60F524828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启示一：中国</a:t>
            </a:r>
            <a:r>
              <a:rPr lang="en-US" altLang="zh-CN" dirty="0"/>
              <a:t>AI</a:t>
            </a:r>
            <a:r>
              <a:rPr lang="zh-CN" altLang="en-US" dirty="0"/>
              <a:t>技术不输，但缺产品能力与用户敏感度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2479D9E-43D1-D616-96C3-FBE5E829054A}"/>
              </a:ext>
            </a:extLst>
          </p:cNvPr>
          <p:cNvSpPr txBox="1"/>
          <p:nvPr/>
        </p:nvSpPr>
        <p:spPr>
          <a:xfrm>
            <a:off x="561109" y="1083359"/>
            <a:ext cx="1163089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红杉总结：中国开发者技术力出色，但产品做得不够本地化，不懂用户怎么用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dirty="0"/>
              <a:t>对比：</a:t>
            </a:r>
            <a:r>
              <a:rPr lang="en-US" altLang="zh-CN" dirty="0"/>
              <a:t>Character.ai </a:t>
            </a:r>
            <a:r>
              <a:rPr lang="zh-CN" altLang="en-US" dirty="0"/>
              <a:t>强调互动体验、内容控制感；而中文</a:t>
            </a:r>
            <a:r>
              <a:rPr lang="en-US" altLang="zh-CN" dirty="0"/>
              <a:t>AI</a:t>
            </a:r>
            <a:r>
              <a:rPr lang="zh-CN" altLang="en-US" dirty="0"/>
              <a:t>产品更重“效率”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US" altLang="zh-CN" dirty="0" err="1"/>
              <a:t>PictureThis</a:t>
            </a:r>
            <a:r>
              <a:rPr lang="zh-CN" altLang="en-US" dirty="0"/>
              <a:t>、</a:t>
            </a:r>
            <a:r>
              <a:rPr lang="en-US" altLang="zh-CN" dirty="0" err="1"/>
              <a:t>OtterAI</a:t>
            </a:r>
            <a:r>
              <a:rPr lang="zh-CN" altLang="en-US" dirty="0"/>
              <a:t>、</a:t>
            </a:r>
            <a:r>
              <a:rPr lang="en-US" altLang="zh-CN" dirty="0"/>
              <a:t>Talkie</a:t>
            </a:r>
            <a:r>
              <a:rPr lang="zh-CN" altLang="en-US" dirty="0"/>
              <a:t>：靠“结果感”跑出长期订阅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7EBD6AF-7B92-E3C8-C6BB-F0AB9ABAD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827" y="2499360"/>
            <a:ext cx="4051909" cy="383032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D29E71D-8F65-F56A-420C-5339D6ADB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736" y="2499360"/>
            <a:ext cx="3492013" cy="383032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E63DDC0-2708-45FD-FE2E-560249AAD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749" y="2499360"/>
            <a:ext cx="3640908" cy="383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16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CCB55B-C7E7-923E-AC3A-852543A36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启示二：</a:t>
            </a:r>
            <a:r>
              <a:rPr lang="en-US" altLang="zh-CN" dirty="0"/>
              <a:t>AI</a:t>
            </a:r>
            <a:r>
              <a:rPr lang="zh-CN" altLang="en-US" dirty="0"/>
              <a:t>出海正享受“效率红利”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CD1D769-A821-F041-561C-C0DE021C418E}"/>
              </a:ext>
            </a:extLst>
          </p:cNvPr>
          <p:cNvSpPr txBox="1"/>
          <p:nvPr/>
        </p:nvSpPr>
        <p:spPr>
          <a:xfrm>
            <a:off x="561109" y="1083359"/>
            <a:ext cx="1163089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开发快：平均开发周期较欧美缩短</a:t>
            </a:r>
            <a:r>
              <a:rPr lang="en-US" altLang="zh-CN" dirty="0"/>
              <a:t>30%</a:t>
            </a:r>
          </a:p>
          <a:p>
            <a:r>
              <a:rPr lang="zh-CN" altLang="en-US" dirty="0"/>
              <a:t>成本低：模型推理成本仅为海外的</a:t>
            </a:r>
            <a:r>
              <a:rPr lang="en-US" altLang="zh-CN" dirty="0"/>
              <a:t>60%</a:t>
            </a:r>
          </a:p>
          <a:p>
            <a:r>
              <a:rPr lang="zh-CN" altLang="en-US" dirty="0"/>
              <a:t>执行准：开门即美金，</a:t>
            </a:r>
            <a:r>
              <a:rPr lang="en-US" altLang="zh-CN" dirty="0"/>
              <a:t>Stripe/App Store</a:t>
            </a:r>
            <a:r>
              <a:rPr lang="zh-CN" altLang="en-US" dirty="0"/>
              <a:t>订阅机制</a:t>
            </a:r>
            <a:r>
              <a:rPr lang="en-US" altLang="zh-CN" dirty="0"/>
              <a:t>+</a:t>
            </a:r>
            <a:r>
              <a:rPr lang="zh-CN" altLang="en-US" dirty="0"/>
              <a:t>海外用户</a:t>
            </a:r>
            <a:r>
              <a:rPr lang="en-US" altLang="zh-CN" dirty="0"/>
              <a:t>ARPU</a:t>
            </a:r>
            <a:r>
              <a:rPr lang="zh-CN" altLang="en-US" dirty="0"/>
              <a:t>习惯成熟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321CA1F-6F61-0240-B7BE-95BB9CC39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75" y="2489200"/>
            <a:ext cx="3788746" cy="38067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39FB1D3-E11D-92CE-22AB-F2ECA20E9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921" y="2489200"/>
            <a:ext cx="3690111" cy="38067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1E06330-2ACF-8B14-B212-7D70927CE5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0032" y="2489200"/>
            <a:ext cx="3770790" cy="380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94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802AD1-E3D3-125A-B55F-4CA673F17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启示三：从“卖工具”到“卖成果”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7788B93-A594-AFCD-6D40-2A07FEEFB30E}"/>
              </a:ext>
            </a:extLst>
          </p:cNvPr>
          <p:cNvSpPr txBox="1"/>
          <p:nvPr/>
        </p:nvSpPr>
        <p:spPr>
          <a:xfrm>
            <a:off x="561109" y="1083359"/>
            <a:ext cx="11630891" cy="1341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dirty="0"/>
              <a:t>SaaS</a:t>
            </a:r>
            <a:r>
              <a:rPr lang="zh-CN" altLang="en-US" dirty="0"/>
              <a:t>逻辑正在失灵，企业只为成果付费</a:t>
            </a:r>
            <a:endParaRPr lang="en-US" altLang="zh-CN" dirty="0"/>
          </a:p>
          <a:p>
            <a:r>
              <a:rPr lang="zh-CN" altLang="en-US" dirty="0"/>
              <a:t>从工具（</a:t>
            </a:r>
            <a:r>
              <a:rPr lang="en-US" altLang="zh-CN" dirty="0"/>
              <a:t>Software as a Tool</a:t>
            </a:r>
            <a:r>
              <a:rPr lang="zh-CN" altLang="en-US" dirty="0"/>
              <a:t>）→ 协作（</a:t>
            </a:r>
            <a:r>
              <a:rPr lang="en-US" altLang="zh-CN" dirty="0"/>
              <a:t>as a Co-worker</a:t>
            </a:r>
            <a:r>
              <a:rPr lang="zh-CN" altLang="en-US" dirty="0"/>
              <a:t>）→ 成果（</a:t>
            </a:r>
            <a:r>
              <a:rPr lang="en-US" altLang="zh-CN" dirty="0"/>
              <a:t>as an Outcome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en-US" altLang="zh-CN" dirty="0"/>
              <a:t>CRM</a:t>
            </a:r>
            <a:r>
              <a:rPr lang="zh-CN" altLang="en-US" dirty="0"/>
              <a:t>示例：不再卖“管理功能”，而是“客户转化数”</a:t>
            </a:r>
            <a:endParaRPr lang="en-US" altLang="zh-CN" dirty="0"/>
          </a:p>
          <a:p>
            <a:r>
              <a:rPr lang="zh-CN" altLang="en-US" dirty="0"/>
              <a:t>红杉：“未来</a:t>
            </a:r>
            <a:r>
              <a:rPr lang="en-US" altLang="zh-CN" dirty="0"/>
              <a:t>AI</a:t>
            </a:r>
            <a:r>
              <a:rPr lang="zh-CN" altLang="en-US" dirty="0"/>
              <a:t>应用的价值，不看是否好用，而看是否能交付”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21E7001-DD26-90FC-0DD8-2ADE1C20F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09" y="2722880"/>
            <a:ext cx="3776951" cy="384244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42A294C-5897-D504-FC14-719B8FAAD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760" y="2722880"/>
            <a:ext cx="4053313" cy="384244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B3ABB53-5E4F-D853-AF61-95BF276C9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3073" y="2722880"/>
            <a:ext cx="3180590" cy="384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8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FFA7B-7966-924F-F8A8-4C0ACC4FC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启示四：入口之战，从“抓流量”到“握意图”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2D3BD87-535C-648A-6BD3-3EE65C5DA9E5}"/>
              </a:ext>
            </a:extLst>
          </p:cNvPr>
          <p:cNvSpPr txBox="1"/>
          <p:nvPr/>
        </p:nvSpPr>
        <p:spPr>
          <a:xfrm>
            <a:off x="561109" y="1083359"/>
            <a:ext cx="1163089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en-US" altLang="zh-CN" dirty="0"/>
              <a:t>OpenAI</a:t>
            </a:r>
            <a:r>
              <a:rPr lang="zh-CN" altLang="en-US" dirty="0"/>
              <a:t>、</a:t>
            </a:r>
            <a:r>
              <a:rPr lang="en-US" altLang="zh-CN" dirty="0" err="1"/>
              <a:t>LangChain</a:t>
            </a:r>
            <a:r>
              <a:rPr lang="zh-CN" altLang="en-US" dirty="0"/>
              <a:t>、</a:t>
            </a:r>
            <a:r>
              <a:rPr lang="en-US" altLang="zh-CN" dirty="0"/>
              <a:t>Claude</a:t>
            </a:r>
            <a:r>
              <a:rPr lang="zh-CN" altLang="en-US" dirty="0"/>
              <a:t>全面推进任务调度系统（</a:t>
            </a:r>
            <a:r>
              <a:rPr lang="en-US" altLang="zh-CN" dirty="0"/>
              <a:t>GPTs</a:t>
            </a:r>
            <a:r>
              <a:rPr lang="zh-CN" altLang="en-US" dirty="0"/>
              <a:t>、</a:t>
            </a:r>
            <a:r>
              <a:rPr lang="en-US" altLang="zh-CN" dirty="0"/>
              <a:t>Inbox</a:t>
            </a:r>
            <a:r>
              <a:rPr lang="zh-CN" altLang="en-US" dirty="0"/>
              <a:t>、</a:t>
            </a:r>
            <a:r>
              <a:rPr lang="en-US" altLang="zh-CN" dirty="0"/>
              <a:t>MCP</a:t>
            </a:r>
            <a:r>
              <a:rPr lang="zh-CN" altLang="en-US" dirty="0"/>
              <a:t>协议）</a:t>
            </a:r>
            <a:endParaRPr lang="en-US" altLang="zh-CN" dirty="0"/>
          </a:p>
          <a:p>
            <a:r>
              <a:rPr lang="zh-CN" altLang="en-US" dirty="0"/>
              <a:t>谁成为“用户意图的第一承接者”，谁就获得入口调度权</a:t>
            </a:r>
            <a:endParaRPr lang="en-US" altLang="zh-CN" dirty="0"/>
          </a:p>
          <a:p>
            <a:r>
              <a:rPr lang="zh-CN" altLang="en-US" dirty="0"/>
              <a:t>国内：作业帮、小猿成刚需型入口，</a:t>
            </a:r>
            <a:r>
              <a:rPr lang="en-US" altLang="zh-CN" dirty="0"/>
              <a:t>DeepSeek</a:t>
            </a:r>
            <a:r>
              <a:rPr lang="zh-CN" altLang="en-US" dirty="0"/>
              <a:t>等通用模型面临粘性挑战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973A9E8-6028-93E0-3B39-5D9B5269A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189" y="2491740"/>
            <a:ext cx="3835371" cy="39018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F9CD73A-AFE8-6549-E8C4-162500FFD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561" y="2491740"/>
            <a:ext cx="3310686" cy="39018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A90B1D2-661E-B1C0-4FA4-5A541ABF7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1247" y="2491740"/>
            <a:ext cx="3420746" cy="390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9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274200-5361-9F91-3EF0-82A4BC062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启示五：数字员工正替代传统按钮逻辑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77A3C26-2ED2-D2D9-BA48-6806A58F9919}"/>
              </a:ext>
            </a:extLst>
          </p:cNvPr>
          <p:cNvSpPr txBox="1"/>
          <p:nvPr/>
        </p:nvSpPr>
        <p:spPr>
          <a:xfrm>
            <a:off x="561109" y="1083359"/>
            <a:ext cx="11630891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kumimoji="1" sz="1600" b="1">
                <a:gradFill>
                  <a:gsLst>
                    <a:gs pos="80994">
                      <a:srgbClr val="CCDBF3"/>
                    </a:gs>
                    <a:gs pos="0">
                      <a:srgbClr val="D56A9C"/>
                    </a:gs>
                    <a:gs pos="35000">
                      <a:srgbClr val="73B6FF"/>
                    </a:gs>
                    <a:gs pos="57000">
                      <a:srgbClr val="FBF7FF"/>
                    </a:gs>
                    <a:gs pos="100000">
                      <a:srgbClr val="A6C4EA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讯飞听见、稿定设计等“结果型工具”增速迅猛</a:t>
            </a:r>
            <a:endParaRPr lang="en-US" altLang="zh-CN" dirty="0"/>
          </a:p>
          <a:p>
            <a:r>
              <a:rPr lang="zh-CN" altLang="en-US" dirty="0"/>
              <a:t>企业转向用 </a:t>
            </a:r>
            <a:r>
              <a:rPr lang="en-US" altLang="zh-CN" dirty="0"/>
              <a:t>KPI </a:t>
            </a:r>
            <a:r>
              <a:rPr lang="zh-CN" altLang="en-US" dirty="0"/>
              <a:t>指挥 </a:t>
            </a:r>
            <a:r>
              <a:rPr lang="en-US" altLang="zh-CN" dirty="0"/>
              <a:t>Agent</a:t>
            </a:r>
            <a:r>
              <a:rPr lang="zh-CN" altLang="en-US" dirty="0"/>
              <a:t>，而非手动操作回应</a:t>
            </a:r>
            <a:endParaRPr lang="en-US" altLang="zh-CN" dirty="0"/>
          </a:p>
          <a:p>
            <a:r>
              <a:rPr lang="zh-CN" altLang="en-US" dirty="0"/>
              <a:t>组织结构与管理方式将被智能体重写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2B09898-5712-E9D5-CDA7-C2DA8CE4F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81" y="2408922"/>
            <a:ext cx="2985859" cy="387760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358F8D9-39F0-BC9E-3E4F-115762CD7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510" y="2408922"/>
            <a:ext cx="3209799" cy="387760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65A1CC4-B946-3141-FF84-623002882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7379" y="2408922"/>
            <a:ext cx="3399096" cy="387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843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非凡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90FEB"/>
      </a:accent1>
      <a:accent2>
        <a:srgbClr val="EE0F7E"/>
      </a:accent2>
      <a:accent3>
        <a:srgbClr val="BB72D6"/>
      </a:accent3>
      <a:accent4>
        <a:srgbClr val="2689E4"/>
      </a:accent4>
      <a:accent5>
        <a:srgbClr val="ACF381"/>
      </a:accent5>
      <a:accent6>
        <a:srgbClr val="E98DAB"/>
      </a:accent6>
      <a:hlink>
        <a:srgbClr val="467886"/>
      </a:hlink>
      <a:folHlink>
        <a:srgbClr val="96607D"/>
      </a:folHlink>
    </a:clrScheme>
    <a:fontScheme name="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4739</TotalTime>
  <Words>1362</Words>
  <Application>Microsoft Macintosh PowerPoint</Application>
  <PresentationFormat>宽屏</PresentationFormat>
  <Paragraphs>123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7" baseType="lpstr">
      <vt:lpstr>等线</vt:lpstr>
      <vt:lpstr>inherit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红杉AI峰会的三大信号</vt:lpstr>
      <vt:lpstr>启示一：中国AI技术不输，但缺产品能力与用户敏感度</vt:lpstr>
      <vt:lpstr>启示二：AI出海正享受“效率红利”</vt:lpstr>
      <vt:lpstr>启示三：从“卖工具”到“卖成果”</vt:lpstr>
      <vt:lpstr>启示四：入口之战，从“抓流量”到“握意图”</vt:lpstr>
      <vt:lpstr>启示五：数字员工正替代传统按钮逻辑</vt:lpstr>
      <vt:lpstr>全球市场体量巨大</vt:lpstr>
      <vt:lpstr>机会一：成本下降 + 出海门槛降低</vt:lpstr>
      <vt:lpstr>机会二：中国团队正以“结果导向”杀入腰部市场</vt:lpstr>
      <vt:lpstr>机会三：海外用户更优的付费习惯</vt:lpstr>
      <vt:lpstr>机会四：国际资本的青睐与估值优势</vt:lpstr>
      <vt:lpstr>PowerPoint 演示文稿</vt:lpstr>
      <vt:lpstr>出海做什么？多模态与AI Agent是焦点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Huan</dc:creator>
  <cp:lastModifiedBy>Jason Huan</cp:lastModifiedBy>
  <cp:revision>78</cp:revision>
  <dcterms:created xsi:type="dcterms:W3CDTF">2025-04-14T03:00:18Z</dcterms:created>
  <dcterms:modified xsi:type="dcterms:W3CDTF">2025-05-16T02:23:32Z</dcterms:modified>
</cp:coreProperties>
</file>