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300" r:id="rId3"/>
    <p:sldId id="345" r:id="rId5"/>
    <p:sldId id="347" r:id="rId6"/>
    <p:sldId id="346" r:id="rId7"/>
    <p:sldId id="348" r:id="rId8"/>
    <p:sldId id="349" r:id="rId9"/>
    <p:sldId id="350" r:id="rId10"/>
    <p:sldId id="351" r:id="rId11"/>
    <p:sldId id="352" r:id="rId12"/>
    <p:sldId id="343" r:id="rId13"/>
    <p:sldId id="353" r:id="rId14"/>
    <p:sldId id="354" r:id="rId15"/>
    <p:sldId id="333" r:id="rId16"/>
    <p:sldId id="339" r:id="rId17"/>
    <p:sldId id="344" r:id="rId18"/>
    <p:sldId id="337" r:id="rId19"/>
    <p:sldId id="340" r:id="rId20"/>
    <p:sldId id="338" r:id="rId21"/>
    <p:sldId id="355" r:id="rId22"/>
    <p:sldId id="275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3F6"/>
    <a:srgbClr val="160041"/>
    <a:srgbClr val="A6C4EA"/>
    <a:srgbClr val="A7D4FA"/>
    <a:srgbClr val="A7D6FB"/>
    <a:srgbClr val="FBF7FF"/>
    <a:srgbClr val="73B6FF"/>
    <a:srgbClr val="D56A9C"/>
    <a:srgbClr val="EE0F7E"/>
    <a:srgbClr val="A90F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97" autoAdjust="0"/>
    <p:restoredTop sz="87051"/>
  </p:normalViewPr>
  <p:slideViewPr>
    <p:cSldViewPr snapToGrid="0">
      <p:cViewPr>
        <p:scale>
          <a:sx n="97" d="100"/>
          <a:sy n="97" d="100"/>
        </p:scale>
        <p:origin x="1096" y="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2EDC74-5EA2-5A48-9927-D74524A1AA73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590CB6-4762-8345-AD58-471214DA9741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90CB6-4762-8345-AD58-471214DA9741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</a:fld>
            <a:endParaRPr kumimoji="1" lang="zh-CN" altLang="en-US"/>
          </a:p>
        </p:txBody>
      </p:sp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561109" y="39543"/>
            <a:ext cx="10515600" cy="1325563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tx1"/>
                </a:solidFill>
              </a:defRPr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pic>
        <p:nvPicPr>
          <p:cNvPr id="9" name="图片 8" descr="文本&#10;&#10;AI 生成的内容可能不正确。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20355" y="389176"/>
            <a:ext cx="1556496" cy="53907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bg>
      <p:bgPr>
        <a:solidFill>
          <a:srgbClr val="1600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</a:fld>
            <a:endParaRPr kumimoji="1" lang="zh-CN" altLang="en-US"/>
          </a:p>
        </p:txBody>
      </p:sp>
      <p:pic>
        <p:nvPicPr>
          <p:cNvPr id="6" name="图片 5" descr="文本&#10;&#10;AI 生成的内容可能不正确。"/>
          <p:cNvPicPr>
            <a:picLocks noChangeAspect="1"/>
          </p:cNvPicPr>
          <p:nvPr userDrawn="1"/>
        </p:nvPicPr>
        <p:blipFill>
          <a:blip r:embed="rId2">
            <a:alphaModFix amt="10000"/>
          </a:blip>
          <a:srcRect r="71482"/>
          <a:stretch>
            <a:fillRect/>
          </a:stretch>
        </p:blipFill>
        <p:spPr>
          <a:xfrm rot="10800000">
            <a:off x="-1777493" y="3532051"/>
            <a:ext cx="4316985" cy="5234090"/>
          </a:xfrm>
          <a:prstGeom prst="rect">
            <a:avLst/>
          </a:prstGeom>
        </p:spPr>
      </p:pic>
      <p:pic>
        <p:nvPicPr>
          <p:cNvPr id="7" name="图片 6" descr="文本&#10;&#10;AI 生成的内容可能不正确。"/>
          <p:cNvPicPr>
            <a:picLocks noChangeAspect="1"/>
          </p:cNvPicPr>
          <p:nvPr userDrawn="1"/>
        </p:nvPicPr>
        <p:blipFill>
          <a:blip r:embed="rId2">
            <a:alphaModFix amt="10000"/>
          </a:blip>
          <a:srcRect r="71482"/>
          <a:stretch>
            <a:fillRect/>
          </a:stretch>
        </p:blipFill>
        <p:spPr>
          <a:xfrm>
            <a:off x="9631681" y="-2450131"/>
            <a:ext cx="4612640" cy="559255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bg>
      <p:bgPr>
        <a:solidFill>
          <a:srgbClr val="1600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rgbClr val="1600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文本&#10;&#10;AI 生成的内容可能不正确。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13729" y="494046"/>
            <a:ext cx="1564336" cy="540889"/>
          </a:xfrm>
          <a:prstGeom prst="rect">
            <a:avLst/>
          </a:prstGeom>
        </p:spPr>
      </p:pic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561109" y="146223"/>
            <a:ext cx="10515600" cy="1325563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17A887-6FDA-644C-BF03-DBAA5DF53F1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562F44-5C67-4E4B-8787-563D28A51601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24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5839968"/>
          </a:xfrm>
          <a:prstGeom prst="rect">
            <a:avLst/>
          </a:prstGeom>
          <a:solidFill>
            <a:srgbClr val="1600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298156" y="6161083"/>
            <a:ext cx="26345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160041"/>
                </a:solidFill>
              </a:rPr>
              <a:t>www.</a:t>
            </a:r>
            <a:r>
              <a:rPr lang="zh-CN" altLang="en-US" dirty="0">
                <a:solidFill>
                  <a:srgbClr val="160041"/>
                </a:solidFill>
              </a:rPr>
              <a:t>100aiapps.c</a:t>
            </a:r>
            <a:r>
              <a:rPr lang="en-US" altLang="zh-CN" dirty="0">
                <a:solidFill>
                  <a:srgbClr val="160041"/>
                </a:solidFill>
              </a:rPr>
              <a:t>n</a:t>
            </a:r>
            <a:endParaRPr lang="zh-CN" altLang="en-US" dirty="0">
              <a:solidFill>
                <a:srgbClr val="160041"/>
              </a:solidFill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615446" y="2223869"/>
            <a:ext cx="8168640" cy="1905631"/>
            <a:chOff x="2411337" y="2223869"/>
            <a:chExt cx="8168640" cy="1905631"/>
          </a:xfrm>
        </p:grpSpPr>
        <p:sp>
          <p:nvSpPr>
            <p:cNvPr id="3" name="文本框 2"/>
            <p:cNvSpPr txBox="1"/>
            <p:nvPr/>
          </p:nvSpPr>
          <p:spPr>
            <a:xfrm>
              <a:off x="2411337" y="2223869"/>
              <a:ext cx="796884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kumimoji="1" b="1">
                  <a:gradFill>
                    <a:gsLst>
                      <a:gs pos="80994">
                        <a:srgbClr val="CCDBF3"/>
                      </a:gs>
                      <a:gs pos="0">
                        <a:srgbClr val="D56A9C"/>
                      </a:gs>
                      <a:gs pos="35000">
                        <a:srgbClr val="73B6FF"/>
                      </a:gs>
                      <a:gs pos="57000">
                        <a:srgbClr val="FBF7FF"/>
                      </a:gs>
                      <a:gs pos="100000">
                        <a:srgbClr val="A6C4EA"/>
                      </a:gs>
                    </a:gsLst>
                    <a:lin ang="0" scaled="0"/>
                  </a:gradFill>
                  <a:latin typeface="+mj-ea"/>
                  <a:ea typeface="+mj-ea"/>
                </a:defRPr>
              </a:lvl1pPr>
            </a:lstStyle>
            <a:p>
              <a:r>
                <a:rPr lang="zh-CN" altLang="en-US" sz="4000" dirty="0"/>
                <a:t>红杉</a:t>
              </a:r>
              <a:r>
                <a:rPr lang="en-US" altLang="zh-CN" sz="4000" dirty="0"/>
                <a:t>AI</a:t>
              </a:r>
              <a:r>
                <a:rPr lang="zh-CN" altLang="en-US" sz="4000" dirty="0"/>
                <a:t>峰会的启示：</a:t>
              </a:r>
              <a:r>
                <a:rPr lang="en-US" altLang="zh-CN" sz="4000" dirty="0"/>
                <a:t>AI</a:t>
              </a:r>
              <a:r>
                <a:rPr lang="zh-CN" altLang="en-US" sz="4000" dirty="0"/>
                <a:t>出海正当时</a:t>
              </a:r>
              <a:endParaRPr lang="zh-CN" altLang="en-US" sz="4000" dirty="0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2411337" y="3760168"/>
              <a:ext cx="24689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kumimoji="1" sz="4400" b="1">
                  <a:gradFill>
                    <a:gsLst>
                      <a:gs pos="80994">
                        <a:srgbClr val="CCDBF3"/>
                      </a:gs>
                      <a:gs pos="0">
                        <a:srgbClr val="D56A9C"/>
                      </a:gs>
                      <a:gs pos="35000">
                        <a:srgbClr val="73B6FF"/>
                      </a:gs>
                      <a:gs pos="57000">
                        <a:srgbClr val="FBF7FF"/>
                      </a:gs>
                      <a:gs pos="100000">
                        <a:srgbClr val="A6C4EA"/>
                      </a:gs>
                    </a:gsLst>
                    <a:lin ang="0" scaled="0"/>
                  </a:gradFill>
                  <a:latin typeface="+mj-ea"/>
                  <a:ea typeface="+mj-ea"/>
                </a:defRPr>
              </a:lvl1pPr>
            </a:lstStyle>
            <a:p>
              <a:r>
                <a:rPr lang="zh-CN" altLang="en-US" sz="1800" dirty="0"/>
                <a:t>非凡资本 合伙人 吴 畏</a:t>
              </a:r>
              <a:endParaRPr lang="zh-CN" altLang="en-US" sz="1800" dirty="0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2411337" y="3075539"/>
              <a:ext cx="81686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</a:rPr>
                <a:t>洞察全球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AI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趋势，把握中国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AI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出海新机遇</a:t>
              </a:r>
              <a:endParaRPr lang="zh-CN" altLang="en-US" sz="2800" b="1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7" name="图片 6" descr="文本&#10;&#10;AI 生成的内容可能不正确。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08614" y="275322"/>
            <a:ext cx="1072866" cy="37157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全球市场体量巨大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561109" y="1487026"/>
            <a:ext cx="11011131" cy="1021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当国内竞争升温时，我们看看外部世界</a:t>
            </a:r>
            <a:endParaRPr lang="en-US" altLang="zh-CN" dirty="0"/>
          </a:p>
          <a:p>
            <a:r>
              <a:rPr lang="zh-CN" altLang="en-US" dirty="0"/>
              <a:t>虽然中国</a:t>
            </a:r>
            <a:r>
              <a:rPr lang="en-US" altLang="zh-CN" dirty="0"/>
              <a:t>AI App</a:t>
            </a:r>
            <a:r>
              <a:rPr lang="zh-CN" altLang="en-US" dirty="0"/>
              <a:t>数量多，但出海比例相对较低，潜力待挖掘，移动端是触达全球用户的关键渠道。</a:t>
            </a:r>
            <a:endParaRPr lang="en-US" altLang="zh-CN" dirty="0"/>
          </a:p>
          <a:p>
            <a:r>
              <a:rPr lang="zh-CN" altLang="en-US" dirty="0"/>
              <a:t>全球</a:t>
            </a:r>
            <a:r>
              <a:rPr lang="en-US" altLang="zh-CN" dirty="0"/>
              <a:t>AI</a:t>
            </a:r>
            <a:r>
              <a:rPr lang="zh-CN" altLang="en-US" dirty="0"/>
              <a:t>市场规模远超单一国家，为中国</a:t>
            </a:r>
            <a:r>
              <a:rPr lang="en-US" altLang="zh-CN" dirty="0"/>
              <a:t>AI</a:t>
            </a:r>
            <a:r>
              <a:rPr lang="zh-CN" altLang="en-US" dirty="0"/>
              <a:t>出海提供了广阔的增长空间，这个基本面没有改变。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594" y="3353673"/>
            <a:ext cx="10882811" cy="201730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机会一：成本下降 </a:t>
            </a:r>
            <a:r>
              <a:rPr lang="en-US" altLang="zh-CN" dirty="0"/>
              <a:t>+ </a:t>
            </a:r>
            <a:r>
              <a:rPr lang="zh-CN" altLang="en-US" dirty="0"/>
              <a:t>出海门槛降低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561109" y="1083359"/>
            <a:ext cx="11630891" cy="701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大模型开源 </a:t>
            </a:r>
            <a:r>
              <a:rPr lang="en-US" altLang="zh-CN" dirty="0"/>
              <a:t>+ </a:t>
            </a:r>
            <a:r>
              <a:rPr lang="zh-CN" altLang="en-US" dirty="0"/>
              <a:t>本地推理 → “百人团队”足以支撑全球应用部署</a:t>
            </a:r>
            <a:endParaRPr lang="en-US" altLang="zh-CN" dirty="0"/>
          </a:p>
          <a:p>
            <a:r>
              <a:rPr lang="zh-CN" altLang="en-US" dirty="0"/>
              <a:t>海外支付文化、订阅生态、低获客成本 → 激发“产品</a:t>
            </a:r>
            <a:r>
              <a:rPr lang="en-US" altLang="zh-CN" dirty="0"/>
              <a:t>-</a:t>
            </a:r>
            <a:r>
              <a:rPr lang="zh-CN" altLang="en-US" dirty="0"/>
              <a:t>流量</a:t>
            </a:r>
            <a:r>
              <a:rPr lang="en-US" altLang="zh-CN" dirty="0"/>
              <a:t>-</a:t>
            </a:r>
            <a:r>
              <a:rPr lang="zh-CN" altLang="en-US" dirty="0"/>
              <a:t>现金流”飞轮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2572558"/>
            <a:ext cx="11064240" cy="273462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机会二：中国团队正以“结果导向”杀入腰部市场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561109" y="1083359"/>
            <a:ext cx="11630891" cy="1341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en-US" altLang="zh-CN" dirty="0" err="1"/>
              <a:t>PictureThis</a:t>
            </a:r>
            <a:r>
              <a:rPr lang="zh-CN" altLang="en-US" dirty="0"/>
              <a:t>：</a:t>
            </a:r>
            <a:r>
              <a:rPr lang="en-US" altLang="zh-CN" dirty="0"/>
              <a:t>$39/</a:t>
            </a:r>
            <a:r>
              <a:rPr lang="zh-CN" altLang="en-US" dirty="0"/>
              <a:t>年，年收入破亿美金</a:t>
            </a:r>
            <a:endParaRPr lang="en-US" altLang="zh-CN" dirty="0"/>
          </a:p>
          <a:p>
            <a:r>
              <a:rPr lang="en-US" altLang="zh-CN" dirty="0"/>
              <a:t>Otter AI</a:t>
            </a:r>
            <a:r>
              <a:rPr lang="zh-CN" altLang="en-US" dirty="0"/>
              <a:t>：多语会议助手</a:t>
            </a:r>
            <a:r>
              <a:rPr lang="en-US" altLang="zh-CN" dirty="0"/>
              <a:t>+</a:t>
            </a:r>
            <a:r>
              <a:rPr lang="zh-CN" altLang="en-US" dirty="0"/>
              <a:t>自动摘要，续费率极高</a:t>
            </a:r>
            <a:endParaRPr lang="en-US" altLang="zh-CN" dirty="0"/>
          </a:p>
          <a:p>
            <a:r>
              <a:rPr lang="en-US" altLang="zh-CN" dirty="0"/>
              <a:t>manus</a:t>
            </a:r>
            <a:r>
              <a:rPr lang="zh-CN" altLang="en-US" dirty="0"/>
              <a:t>：靠 </a:t>
            </a:r>
            <a:r>
              <a:rPr lang="en-US" altLang="zh-CN" dirty="0"/>
              <a:t>Discord </a:t>
            </a:r>
            <a:r>
              <a:rPr lang="zh-CN" altLang="en-US" dirty="0"/>
              <a:t>社群与爆改式更新 </a:t>
            </a:r>
            <a:r>
              <a:rPr lang="en-US" altLang="zh-CN" dirty="0"/>
              <a:t>4 </a:t>
            </a:r>
            <a:r>
              <a:rPr lang="zh-CN" altLang="en-US" dirty="0"/>
              <a:t>周内 </a:t>
            </a:r>
            <a:r>
              <a:rPr lang="en-US" altLang="zh-CN" dirty="0"/>
              <a:t>MRR </a:t>
            </a:r>
            <a:r>
              <a:rPr lang="zh-CN" altLang="en-US" dirty="0"/>
              <a:t>增长 </a:t>
            </a:r>
            <a:r>
              <a:rPr lang="en-US" altLang="zh-CN" dirty="0"/>
              <a:t>7.5 </a:t>
            </a:r>
            <a:r>
              <a:rPr lang="zh-CN" altLang="en-US" dirty="0"/>
              <a:t>倍</a:t>
            </a:r>
            <a:endParaRPr lang="en-US" altLang="zh-CN" dirty="0"/>
          </a:p>
          <a:p>
            <a:r>
              <a:rPr lang="en-US" altLang="zh-CN" dirty="0"/>
              <a:t>Talkie</a:t>
            </a:r>
            <a:r>
              <a:rPr lang="zh-CN" altLang="en-US" dirty="0"/>
              <a:t>、</a:t>
            </a:r>
            <a:r>
              <a:rPr lang="en-US" altLang="zh-CN" dirty="0" err="1"/>
              <a:t>Solvely</a:t>
            </a:r>
            <a:r>
              <a:rPr lang="zh-CN" altLang="en-US" dirty="0"/>
              <a:t>：靠情绪陪伴与解题效率打入 </a:t>
            </a:r>
            <a:r>
              <a:rPr lang="en-US" altLang="zh-CN" dirty="0"/>
              <a:t>Gen Z</a:t>
            </a:r>
            <a:r>
              <a:rPr lang="zh-CN" altLang="en-US" dirty="0"/>
              <a:t>、家长用户群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643" y="2616200"/>
            <a:ext cx="3459315" cy="383282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5280" y="2616200"/>
            <a:ext cx="3459315" cy="383282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4917" y="2616200"/>
            <a:ext cx="3494300" cy="383282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机会三：海外用户更优的付费习惯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61109" y="1365106"/>
            <a:ext cx="11248818" cy="4782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buNone/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pPr>
              <a:buNone/>
            </a:pPr>
            <a:r>
              <a:rPr lang="zh-CN" altLang="en-US" dirty="0"/>
              <a:t>美国</a:t>
            </a:r>
            <a:r>
              <a:rPr lang="en-GB" altLang="zh-CN" dirty="0"/>
              <a:t>SaaS</a:t>
            </a:r>
            <a:r>
              <a:rPr lang="zh-CN" altLang="en-US" dirty="0"/>
              <a:t>订阅制背后的基础是</a:t>
            </a:r>
            <a:r>
              <a:rPr lang="zh-CN" altLang="en-US" b="1" dirty="0"/>
              <a:t>高</a:t>
            </a:r>
            <a:r>
              <a:rPr lang="en-GB" altLang="zh-CN" b="1" dirty="0"/>
              <a:t>ARPU</a:t>
            </a:r>
            <a:r>
              <a:rPr lang="zh-CN" altLang="en-US" b="1" dirty="0"/>
              <a:t>值</a:t>
            </a:r>
            <a:r>
              <a:rPr lang="zh-CN" altLang="en-US" dirty="0"/>
              <a:t>用户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en-GB" altLang="zh-CN" sz="1400" dirty="0"/>
              <a:t>OpenAI</a:t>
            </a:r>
            <a:r>
              <a:rPr lang="zh-CN" altLang="en-GB" sz="1400" dirty="0"/>
              <a:t>：</a:t>
            </a:r>
            <a:r>
              <a:rPr lang="en-GB" altLang="zh-CN" sz="1400" dirty="0"/>
              <a:t>2024</a:t>
            </a:r>
            <a:r>
              <a:rPr lang="zh-CN" altLang="en-US" sz="1400" dirty="0"/>
              <a:t>年仅</a:t>
            </a:r>
            <a:r>
              <a:rPr lang="en-GB" altLang="zh-CN" sz="1400" dirty="0"/>
              <a:t>ChatGPT Plus</a:t>
            </a:r>
            <a:r>
              <a:rPr lang="zh-CN" altLang="en-US" sz="1400" dirty="0"/>
              <a:t>用户就超</a:t>
            </a:r>
            <a:r>
              <a:rPr lang="en-US" altLang="zh-CN" sz="1400" dirty="0"/>
              <a:t>2000</a:t>
            </a:r>
            <a:r>
              <a:rPr lang="zh-CN" altLang="en-US" sz="1400" dirty="0"/>
              <a:t>万，目前年化收入超</a:t>
            </a:r>
            <a:r>
              <a:rPr lang="en-US" altLang="zh-CN" sz="1400" dirty="0"/>
              <a:t>50</a:t>
            </a:r>
            <a:r>
              <a:rPr lang="zh-CN" altLang="en-US" sz="1400" dirty="0"/>
              <a:t>亿美元</a:t>
            </a:r>
            <a:endParaRPr lang="zh-CN" altLang="en-US" sz="1400" dirty="0"/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en-GB" altLang="zh-CN" sz="1400" dirty="0"/>
              <a:t>Notion</a:t>
            </a:r>
            <a:r>
              <a:rPr lang="zh-CN" altLang="en-GB" sz="1400" dirty="0"/>
              <a:t>、</a:t>
            </a:r>
            <a:r>
              <a:rPr lang="en-GB" altLang="zh-CN" sz="1400" dirty="0"/>
              <a:t>Grammarly</a:t>
            </a:r>
            <a:r>
              <a:rPr lang="zh-CN" altLang="en-US" sz="1400" dirty="0"/>
              <a:t>等也走“轻”产品、“重”订阅的路径</a:t>
            </a:r>
            <a:endParaRPr lang="en-US" altLang="zh-CN" sz="1400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>
              <a:buFont typeface="Arial" panose="020B0604020202090204" pitchFamily="34" charset="0"/>
              <a:buChar char="•"/>
            </a:pPr>
            <a:endParaRPr lang="zh-CN" altLang="en-US" dirty="0"/>
          </a:p>
          <a:p>
            <a:r>
              <a:rPr lang="zh-CN" altLang="en-US" dirty="0"/>
              <a:t>中国用户更倾向于“工具价值大于知识价值”，“一次性买断 </a:t>
            </a:r>
            <a:r>
              <a:rPr lang="en-US" altLang="zh-CN" dirty="0"/>
              <a:t>&gt; </a:t>
            </a:r>
            <a:r>
              <a:rPr lang="zh-CN" altLang="en-US" dirty="0"/>
              <a:t>长期订阅”，因此</a:t>
            </a:r>
            <a:r>
              <a:rPr lang="en-GB" altLang="zh-CN" dirty="0"/>
              <a:t>AI</a:t>
            </a:r>
            <a:r>
              <a:rPr lang="zh-CN" altLang="en-US" dirty="0"/>
              <a:t>产品需强化“解决具体问题”的能力，如文档处理、考试提分、批量生成。</a:t>
            </a:r>
            <a:endParaRPr lang="zh-CN" altLang="en-US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689897" y="2665269"/>
          <a:ext cx="10515600" cy="2448880"/>
        </p:xfrm>
        <a:graphic>
          <a:graphicData uri="http://schemas.openxmlformats.org/drawingml/2006/table">
            <a:tbl>
              <a:tblPr/>
              <a:tblGrid>
                <a:gridCol w="1512390"/>
                <a:gridCol w="5498010"/>
                <a:gridCol w="3505200"/>
              </a:tblGrid>
              <a:tr h="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内容类型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中国（推荐策略）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 b="1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美国（推荐策略）</a:t>
                      </a:r>
                      <a:endParaRPr lang="zh-CN" altLang="en-US" sz="1400" b="1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en-GB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C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端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AI 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工具</a:t>
                      </a:r>
                      <a:endParaRPr lang="zh-CN" altLang="en-US" sz="1400" dirty="0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免费 </a:t>
                      </a:r>
                      <a:r>
                        <a:rPr lang="en-US" altLang="zh-CN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+ 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快速交付体验 </a:t>
                      </a:r>
                      <a:r>
                        <a:rPr lang="en-US" altLang="zh-CN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+ 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垂直场景应用</a:t>
                      </a:r>
                      <a:endParaRPr lang="zh-CN" altLang="en-US" sz="1400" dirty="0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订阅</a:t>
                      </a:r>
                      <a:r>
                        <a:rPr lang="en-US" altLang="zh-CN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+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增强功能</a:t>
                      </a:r>
                      <a:r>
                        <a:rPr lang="en-US" altLang="zh-CN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+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生成型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AI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协同插件（写作、编程、搜索）</a:t>
                      </a:r>
                      <a:endParaRPr lang="zh-CN" altLang="en-US" sz="1400" dirty="0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en-GB" sz="140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B</a:t>
                      </a:r>
                      <a:r>
                        <a:rPr lang="zh-CN" altLang="en-US" sz="140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端 </a:t>
                      </a:r>
                      <a:r>
                        <a:rPr lang="en-GB" sz="140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AI </a:t>
                      </a:r>
                      <a:r>
                        <a:rPr lang="zh-CN" altLang="en-US" sz="140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服务</a:t>
                      </a:r>
                      <a:endParaRPr lang="zh-CN" altLang="en-US" sz="1400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重点政企、教育、内容平台型客户，走定制化、项目制路线</a:t>
                      </a:r>
                      <a:endParaRPr lang="zh-CN" altLang="en-US" sz="1400" dirty="0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提供</a:t>
                      </a:r>
                      <a:r>
                        <a:rPr lang="en-GB" sz="140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API/SDK、</a:t>
                      </a:r>
                      <a:r>
                        <a:rPr lang="zh-CN" altLang="en-US" sz="140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开发者平台，构建生态圈与集成能力</a:t>
                      </a:r>
                      <a:endParaRPr lang="zh-CN" altLang="en-US" sz="1400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商业模式</a:t>
                      </a:r>
                      <a:endParaRPr lang="zh-CN" altLang="en-US" sz="1400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爆款先行，快速变现，靠流量→工具变现</a:t>
                      </a:r>
                      <a:endParaRPr lang="zh-CN" altLang="en-US" sz="1400" dirty="0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技术优先、生态延伸，走长期复利路径</a:t>
                      </a:r>
                      <a:endParaRPr lang="zh-CN" altLang="en-US" sz="1400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用户心智经营</a:t>
                      </a:r>
                      <a:endParaRPr lang="zh-CN" altLang="en-US" sz="1400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多功能组合包，降低学习门槛，强调“省时省力”</a:t>
                      </a:r>
                      <a:endParaRPr lang="zh-CN" altLang="en-US" sz="1400" dirty="0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单点痛点解决，强调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ROI、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提升效率和内容价值</a:t>
                      </a:r>
                      <a:endParaRPr lang="zh-CN" altLang="en-US" sz="1400" dirty="0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机会四：国际资本的青睐与估值优势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561109" y="1083359"/>
            <a:ext cx="11630891" cy="1021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融资规模</a:t>
            </a:r>
            <a:r>
              <a:rPr lang="en-US" altLang="zh-CN" dirty="0"/>
              <a:t>: </a:t>
            </a:r>
            <a:r>
              <a:rPr lang="zh-CN" altLang="en-US" dirty="0"/>
              <a:t>美元基金对全球市场的</a:t>
            </a:r>
            <a:r>
              <a:rPr lang="en-US" altLang="zh-CN" dirty="0"/>
              <a:t>AI</a:t>
            </a:r>
            <a:r>
              <a:rPr lang="zh-CN" altLang="en-US" dirty="0"/>
              <a:t>项目往往能提供更大额度的投资。</a:t>
            </a:r>
            <a:endParaRPr lang="en-US" altLang="zh-CN" dirty="0"/>
          </a:p>
          <a:p>
            <a:r>
              <a:rPr lang="zh-CN" altLang="en-US" dirty="0"/>
              <a:t>估值水平</a:t>
            </a:r>
            <a:r>
              <a:rPr lang="en-US" altLang="zh-CN" dirty="0"/>
              <a:t>: </a:t>
            </a:r>
            <a:r>
              <a:rPr lang="zh-CN" altLang="en-US" dirty="0"/>
              <a:t>同等或类似业务模式的</a:t>
            </a:r>
            <a:r>
              <a:rPr lang="en-US" altLang="zh-CN" dirty="0"/>
              <a:t>AI</a:t>
            </a:r>
            <a:r>
              <a:rPr lang="zh-CN" altLang="en-US" dirty="0"/>
              <a:t>公司，在国际市场（尤其美国）通常能获得数倍于国内的估值。</a:t>
            </a:r>
            <a:endParaRPr lang="en-US" altLang="zh-CN" dirty="0"/>
          </a:p>
          <a:p>
            <a:r>
              <a:rPr lang="zh-CN" altLang="en-US" dirty="0"/>
              <a:t>核心“不变”点</a:t>
            </a:r>
            <a:r>
              <a:rPr lang="en-US" altLang="zh-CN" dirty="0"/>
              <a:t>: </a:t>
            </a:r>
            <a:r>
              <a:rPr lang="zh-CN" altLang="en-US" dirty="0"/>
              <a:t>对于追求高成长和高价值的企业，出海链接国际资本市场是一个长期存在的、极具吸引力的选择。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24" y="2341662"/>
            <a:ext cx="8229600" cy="402817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402114" y="2850316"/>
            <a:ext cx="7220858" cy="1157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bg1"/>
                </a:solidFill>
              </a:rPr>
              <a:t>不是所有</a:t>
            </a:r>
            <a:r>
              <a:rPr lang="en-US" altLang="zh-CN" sz="2800" b="1" dirty="0">
                <a:solidFill>
                  <a:schemeClr val="bg1"/>
                </a:solidFill>
              </a:rPr>
              <a:t>AI</a:t>
            </a:r>
            <a:r>
              <a:rPr lang="zh-CN" altLang="en-US" sz="2800" b="1" dirty="0">
                <a:solidFill>
                  <a:schemeClr val="bg1"/>
                </a:solidFill>
              </a:rPr>
              <a:t>产品都要出海，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bg1"/>
                </a:solidFill>
              </a:rPr>
              <a:t>但真正有机会成为全球公司的，一定出海了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676031" y="1154647"/>
          <a:ext cx="10636187" cy="1789938"/>
        </p:xfrm>
        <a:graphic>
          <a:graphicData uri="http://schemas.openxmlformats.org/drawingml/2006/table">
            <a:tbl>
              <a:tblPr/>
              <a:tblGrid>
                <a:gridCol w="1620129"/>
                <a:gridCol w="2814320"/>
                <a:gridCol w="2905760"/>
                <a:gridCol w="3295978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effectLst/>
                        </a:rPr>
                        <a:t>机遇</a:t>
                      </a:r>
                      <a:endParaRPr lang="zh-CN" altLang="en-US" sz="12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effectLst/>
                        </a:rPr>
                        <a:t>现状</a:t>
                      </a:r>
                      <a:endParaRPr lang="zh-CN" altLang="en-US" sz="12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effectLst/>
                        </a:rPr>
                        <a:t>优势</a:t>
                      </a:r>
                      <a:endParaRPr lang="zh-CN" altLang="en-US" sz="12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effectLst/>
                        </a:rPr>
                        <a:t>方向</a:t>
                      </a:r>
                      <a:endParaRPr lang="zh-CN" altLang="en-US" sz="12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多模态应用 </a:t>
                      </a:r>
                      <a:r>
                        <a:rPr lang="en-US" altLang="zh-CN" sz="1200" b="0" dirty="0">
                          <a:solidFill>
                            <a:schemeClr val="bg1"/>
                          </a:solidFill>
                          <a:effectLst/>
                        </a:rPr>
                        <a:t>(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</a:rPr>
                        <a:t>Multimodality)</a:t>
                      </a:r>
                      <a:endParaRPr lang="en-US" sz="1200" b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全球用户对图像、视频、音频等多模态交互的需求日益增长。</a:t>
                      </a:r>
                      <a:endParaRPr lang="zh-CN" altLang="en-US" sz="1200" b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中国在视觉、语音等技术领域有积累，可以转化为产品优势。</a:t>
                      </a:r>
                      <a:endParaRPr lang="zh-CN" altLang="en-US" sz="1200" b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en-US" altLang="zh-CN" sz="1200" b="0" dirty="0">
                          <a:solidFill>
                            <a:schemeClr val="bg1"/>
                          </a:solidFill>
                          <a:effectLst/>
                        </a:rPr>
                        <a:t>AI </a:t>
                      </a: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视频生成 </a:t>
                      </a:r>
                      <a:r>
                        <a:rPr lang="en-US" altLang="zh-CN" sz="1200" b="0" dirty="0">
                          <a:solidFill>
                            <a:schemeClr val="bg1"/>
                          </a:solidFill>
                          <a:effectLst/>
                        </a:rPr>
                        <a:t>/ </a:t>
                      </a: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编辑、</a:t>
                      </a:r>
                      <a:r>
                        <a:rPr lang="en-US" altLang="zh-CN" sz="1200" b="0" dirty="0">
                          <a:solidFill>
                            <a:schemeClr val="bg1"/>
                          </a:solidFill>
                          <a:effectLst/>
                        </a:rPr>
                        <a:t>AI </a:t>
                      </a: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设计工具、智能交互助手等。</a:t>
                      </a:r>
                      <a:endParaRPr lang="zh-CN" altLang="en-US" sz="1200" b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en-US" sz="1200" b="0">
                          <a:solidFill>
                            <a:schemeClr val="bg1"/>
                          </a:solidFill>
                          <a:effectLst/>
                        </a:rPr>
                        <a:t>AI Agent</a:t>
                      </a:r>
                      <a:endParaRPr lang="en-US" sz="1200" b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国内 </a:t>
                      </a:r>
                      <a:r>
                        <a:rPr lang="en-US" altLang="zh-CN" sz="1200" b="0" dirty="0">
                          <a:solidFill>
                            <a:schemeClr val="bg1"/>
                          </a:solidFill>
                          <a:effectLst/>
                        </a:rPr>
                        <a:t>Agent </a:t>
                      </a: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探索初见成效，海外市场对更智能、更自动化的 </a:t>
                      </a:r>
                      <a:r>
                        <a:rPr lang="en-US" altLang="zh-CN" sz="1200" b="0" dirty="0">
                          <a:solidFill>
                            <a:schemeClr val="bg1"/>
                          </a:solidFill>
                          <a:effectLst/>
                        </a:rPr>
                        <a:t>AI </a:t>
                      </a: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需求强烈。</a:t>
                      </a:r>
                      <a:endParaRPr lang="zh-CN" altLang="en-US" sz="1200" b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将国内验证过的 </a:t>
                      </a:r>
                      <a:r>
                        <a:rPr lang="en-US" altLang="zh-CN" sz="1200" b="0" dirty="0">
                          <a:solidFill>
                            <a:schemeClr val="bg1"/>
                          </a:solidFill>
                          <a:effectLst/>
                        </a:rPr>
                        <a:t>Agent </a:t>
                      </a: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模式和技术输出，可能形成降维打击。</a:t>
                      </a:r>
                      <a:endParaRPr lang="zh-CN" altLang="en-US" sz="1200" b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自动化工作流、个性化智能助理、特定领域 </a:t>
                      </a:r>
                      <a:r>
                        <a:rPr lang="en-US" altLang="zh-CN" sz="1200" b="0" dirty="0">
                          <a:solidFill>
                            <a:schemeClr val="bg1"/>
                          </a:solidFill>
                          <a:effectLst/>
                        </a:rPr>
                        <a:t>Agent</a:t>
                      </a: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（如编程、研究、客服）。</a:t>
                      </a:r>
                      <a:endParaRPr lang="zh-CN" altLang="en-US" sz="1200" b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出海做什么？多模态与</a:t>
            </a:r>
            <a:r>
              <a:rPr lang="en-US" altLang="zh-CN" dirty="0"/>
              <a:t>AI Agent</a:t>
            </a:r>
            <a:r>
              <a:rPr lang="zh-CN" altLang="en-US" dirty="0"/>
              <a:t>是焦点</a:t>
            </a:r>
            <a:endParaRPr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11515969" y="3060561"/>
            <a:ext cx="42805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200" b="1" dirty="0">
                <a:solidFill>
                  <a:schemeClr val="bg1"/>
                </a:solidFill>
              </a:rPr>
              <a:t>抓住技术前沿和用户痛点，提供差异化价值</a:t>
            </a:r>
            <a:endParaRPr lang="zh-CN" altLang="en-US" sz="1200" b="1" dirty="0">
              <a:solidFill>
                <a:schemeClr val="bg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0637" y="3165231"/>
            <a:ext cx="3418618" cy="323166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9255" y="3165231"/>
            <a:ext cx="3363030" cy="323166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2285" y="3165231"/>
            <a:ext cx="3821519" cy="323166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106592" y="1292421"/>
            <a:ext cx="393539" cy="4273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7200" dirty="0"/>
              <a:t>赚美金</a:t>
            </a:r>
            <a:endParaRPr lang="zh-CN" altLang="en-US" sz="7200" dirty="0"/>
          </a:p>
        </p:txBody>
      </p:sp>
      <p:sp>
        <p:nvSpPr>
          <p:cNvPr id="3" name="文本框 2"/>
          <p:cNvSpPr txBox="1"/>
          <p:nvPr/>
        </p:nvSpPr>
        <p:spPr>
          <a:xfrm>
            <a:off x="5217345" y="1292420"/>
            <a:ext cx="393539" cy="4273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7200" dirty="0"/>
              <a:t>不内卷</a:t>
            </a:r>
            <a:endParaRPr lang="zh-CN" altLang="en-US" sz="7200" dirty="0"/>
          </a:p>
        </p:txBody>
      </p:sp>
      <p:sp>
        <p:nvSpPr>
          <p:cNvPr id="6" name="文本框 5"/>
          <p:cNvSpPr txBox="1"/>
          <p:nvPr/>
        </p:nvSpPr>
        <p:spPr>
          <a:xfrm>
            <a:off x="8328098" y="1292419"/>
            <a:ext cx="393539" cy="4273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7200" dirty="0"/>
              <a:t>机会多</a:t>
            </a:r>
            <a:endParaRPr lang="zh-CN" altLang="en-US" sz="7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978817" y="2357515"/>
            <a:ext cx="9928912" cy="2479043"/>
            <a:chOff x="978817" y="2520104"/>
            <a:chExt cx="9928912" cy="2479043"/>
          </a:xfrm>
        </p:grpSpPr>
        <p:grpSp>
          <p:nvGrpSpPr>
            <p:cNvPr id="15" name="组合 14"/>
            <p:cNvGrpSpPr/>
            <p:nvPr/>
          </p:nvGrpSpPr>
          <p:grpSpPr>
            <a:xfrm>
              <a:off x="978817" y="2523317"/>
              <a:ext cx="2715986" cy="2472616"/>
              <a:chOff x="978817" y="2523317"/>
              <a:chExt cx="2715986" cy="2472616"/>
            </a:xfrm>
          </p:grpSpPr>
          <p:sp>
            <p:nvSpPr>
              <p:cNvPr id="52" name="Bullet1"/>
              <p:cNvSpPr txBox="1"/>
              <p:nvPr/>
            </p:nvSpPr>
            <p:spPr>
              <a:xfrm flipH="1">
                <a:off x="978817" y="4196860"/>
                <a:ext cx="2715986" cy="799073"/>
              </a:xfrm>
              <a:prstGeom prst="roundRect">
                <a:avLst/>
              </a:prstGeom>
              <a:noFill/>
              <a:ln w="5715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b" anchorCtr="1" forceAA="0" compatLnSpc="1">
                <a:normAutofit/>
              </a:bodyPr>
              <a:lstStyle>
                <a:defPPr>
                  <a:defRPr lang="zh-CN"/>
                </a:defPPr>
                <a:lvl1pPr algn="ctr" defTabSz="913765">
                  <a:defRPr sz="20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zh-CN" altLang="en-US" sz="1800" dirty="0">
                    <a:effectLst/>
                  </a:rPr>
                  <a:t>技术变革（变）</a:t>
                </a:r>
                <a:endParaRPr lang="en-US" altLang="zh-CN" sz="1800" dirty="0">
                  <a:effectLst/>
                </a:endParaRPr>
              </a:p>
              <a:p>
                <a:r>
                  <a:rPr lang="zh-CN" altLang="en-US" sz="1800" dirty="0">
                    <a:effectLst/>
                  </a:rPr>
                  <a:t>提供了新武器</a:t>
                </a:r>
                <a:endParaRPr lang="en-US" altLang="zh-CN" sz="1800" dirty="0">
                  <a:effectLst/>
                </a:endParaRPr>
              </a:p>
            </p:txBody>
          </p:sp>
          <p:grpSp>
            <p:nvGrpSpPr>
              <p:cNvPr id="53" name="组合 52"/>
              <p:cNvGrpSpPr/>
              <p:nvPr/>
            </p:nvGrpSpPr>
            <p:grpSpPr>
              <a:xfrm>
                <a:off x="1649719" y="2523317"/>
                <a:ext cx="1374184" cy="1462020"/>
                <a:chOff x="1649719" y="2523317"/>
                <a:chExt cx="1374184" cy="1462020"/>
              </a:xfrm>
            </p:grpSpPr>
            <p:sp>
              <p:nvSpPr>
                <p:cNvPr id="54" name="矩形: 圆角 53"/>
                <p:cNvSpPr/>
                <p:nvPr/>
              </p:nvSpPr>
              <p:spPr>
                <a:xfrm>
                  <a:off x="1649719" y="2613432"/>
                  <a:ext cx="1374184" cy="1371905"/>
                </a:xfrm>
                <a:prstGeom prst="roundRect">
                  <a:avLst>
                    <a:gd name="adj" fmla="val 50000"/>
                  </a:avLst>
                </a:prstGeom>
                <a:noFill/>
                <a:ln w="76200">
                  <a:solidFill>
                    <a:schemeClr val="tx1">
                      <a:lumMod val="50000"/>
                      <a:lumOff val="50000"/>
                      <a:alpha val="15000"/>
                    </a:schemeClr>
                  </a:solidFill>
                  <a:round/>
                </a:ln>
                <a:effectLst>
                  <a:outerShdw sx="1000" sy="1000" algn="ctr" rotWithShape="0">
                    <a:schemeClr val="bg1">
                      <a:lumMod val="65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noAutofit/>
                </a:bodyPr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55" name="弧形 54"/>
                <p:cNvSpPr/>
                <p:nvPr/>
              </p:nvSpPr>
              <p:spPr>
                <a:xfrm>
                  <a:off x="1649719" y="2613432"/>
                  <a:ext cx="1374184" cy="1371905"/>
                </a:xfrm>
                <a:prstGeom prst="arc">
                  <a:avLst>
                    <a:gd name="adj1" fmla="val 16200000"/>
                    <a:gd name="adj2" fmla="val 5348060"/>
                  </a:avLst>
                </a:prstGeom>
                <a:ln w="76200" cap="rnd">
                  <a:gradFill>
                    <a:gsLst>
                      <a:gs pos="95000">
                        <a:schemeClr val="accent1">
                          <a:alpha val="20000"/>
                        </a:schemeClr>
                      </a:gs>
                      <a:gs pos="20000">
                        <a:schemeClr val="accent1"/>
                      </a:gs>
                    </a:gsLst>
                    <a:lin ang="12000000" scaled="0"/>
                  </a:gra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noAutofit/>
                </a:bodyPr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56" name="Number1"/>
                <p:cNvSpPr txBox="1"/>
                <p:nvPr/>
              </p:nvSpPr>
              <p:spPr>
                <a:xfrm>
                  <a:off x="1929242" y="3017871"/>
                  <a:ext cx="815137" cy="58192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91440" tIns="45720" rIns="91440" bIns="45720" anchor="ctr" anchorCtr="0">
                  <a:normAutofit/>
                </a:bodyPr>
                <a:lstStyle/>
                <a:p>
                  <a:pPr marL="0" marR="0" lvl="0" indent="0" algn="ctr" defTabSz="91376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Pct val="25000"/>
                    <a:buFontTx/>
                    <a:buNone/>
                    <a:defRPr/>
                  </a:pPr>
                  <a:r>
                    <a:rPr lang="zh-CN" altLang="en-US" sz="2400" b="1" dirty="0">
                      <a:solidFill>
                        <a:schemeClr val="accent1"/>
                      </a:solidFill>
                    </a:rPr>
                    <a:t>天时</a:t>
                  </a:r>
                  <a:endPara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57" name="椭圆 56"/>
                <p:cNvSpPr/>
                <p:nvPr/>
              </p:nvSpPr>
              <p:spPr>
                <a:xfrm>
                  <a:off x="2248724" y="2523317"/>
                  <a:ext cx="180231" cy="180230"/>
                </a:xfrm>
                <a:prstGeom prst="ellipse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60000">
                      <a:schemeClr val="accent1"/>
                    </a:gs>
                  </a:gsLst>
                  <a:lin ang="2700000" scaled="0"/>
                </a:gradFill>
                <a:ln w="57150" cap="rnd">
                  <a:noFill/>
                  <a:prstDash val="solid"/>
                  <a:round/>
                </a:ln>
                <a:effectLst>
                  <a:outerShdw blurRad="76200" dist="50800" dir="5400000" algn="ctr" rotWithShape="0">
                    <a:schemeClr val="accent1">
                      <a:alpha val="2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rmAutofit fontScale="25000" lnSpcReduction="200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algn="ctr" defTabSz="913765"/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6" name="组合 5"/>
            <p:cNvGrpSpPr/>
            <p:nvPr/>
          </p:nvGrpSpPr>
          <p:grpSpPr>
            <a:xfrm>
              <a:off x="4585280" y="2520104"/>
              <a:ext cx="2715986" cy="2479043"/>
              <a:chOff x="4585280" y="2520104"/>
              <a:chExt cx="2715986" cy="2479043"/>
            </a:xfrm>
          </p:grpSpPr>
          <p:sp>
            <p:nvSpPr>
              <p:cNvPr id="45" name="Bullet2"/>
              <p:cNvSpPr txBox="1"/>
              <p:nvPr/>
            </p:nvSpPr>
            <p:spPr>
              <a:xfrm flipH="1">
                <a:off x="4585280" y="4200074"/>
                <a:ext cx="2715986" cy="799073"/>
              </a:xfrm>
              <a:prstGeom prst="roundRect">
                <a:avLst/>
              </a:prstGeom>
              <a:noFill/>
              <a:ln w="5715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b" anchorCtr="1" forceAA="0" compatLnSpc="1">
                <a:normAutofit/>
              </a:bodyPr>
              <a:lstStyle>
                <a:defPPr>
                  <a:defRPr lang="zh-CN"/>
                </a:defPPr>
                <a:lvl1pPr algn="ctr" defTabSz="913765">
                  <a:defRPr sz="20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zh-CN" altLang="en-US" sz="1800" dirty="0">
                    <a:effectLst/>
                  </a:rPr>
                  <a:t>全球市场（不变）</a:t>
                </a:r>
                <a:endParaRPr lang="en-US" altLang="zh-CN" sz="1800" dirty="0">
                  <a:effectLst/>
                </a:endParaRPr>
              </a:p>
              <a:p>
                <a:r>
                  <a:rPr lang="zh-CN" altLang="en-US" sz="1800" dirty="0">
                    <a:effectLst/>
                  </a:rPr>
                  <a:t>提供了沃土和红利</a:t>
                </a:r>
                <a:endParaRPr lang="en-US" altLang="zh-CN" sz="1800" dirty="0">
                  <a:effectLst/>
                </a:endParaRPr>
              </a:p>
            </p:txBody>
          </p:sp>
          <p:grpSp>
            <p:nvGrpSpPr>
              <p:cNvPr id="46" name="组合 45"/>
              <p:cNvGrpSpPr/>
              <p:nvPr/>
            </p:nvGrpSpPr>
            <p:grpSpPr>
              <a:xfrm>
                <a:off x="5256182" y="2520104"/>
                <a:ext cx="1374184" cy="1468447"/>
                <a:chOff x="5256182" y="2520104"/>
                <a:chExt cx="1374184" cy="1468447"/>
              </a:xfrm>
            </p:grpSpPr>
            <p:sp>
              <p:nvSpPr>
                <p:cNvPr id="47" name="矩形: 圆角 46"/>
                <p:cNvSpPr/>
                <p:nvPr/>
              </p:nvSpPr>
              <p:spPr>
                <a:xfrm>
                  <a:off x="5256182" y="2616646"/>
                  <a:ext cx="1374184" cy="1371905"/>
                </a:xfrm>
                <a:prstGeom prst="roundRect">
                  <a:avLst>
                    <a:gd name="adj" fmla="val 50000"/>
                  </a:avLst>
                </a:prstGeom>
                <a:noFill/>
                <a:ln w="76200">
                  <a:solidFill>
                    <a:schemeClr val="tx1">
                      <a:lumMod val="50000"/>
                      <a:lumOff val="50000"/>
                      <a:alpha val="15000"/>
                    </a:schemeClr>
                  </a:solidFill>
                  <a:round/>
                </a:ln>
                <a:effectLst>
                  <a:outerShdw sx="1000" sy="1000" algn="ctr" rotWithShape="0">
                    <a:schemeClr val="bg1">
                      <a:lumMod val="65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noAutofit/>
                </a:bodyPr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48" name="弧形 47"/>
                <p:cNvSpPr/>
                <p:nvPr/>
              </p:nvSpPr>
              <p:spPr>
                <a:xfrm>
                  <a:off x="5256182" y="2616646"/>
                  <a:ext cx="1374184" cy="1371905"/>
                </a:xfrm>
                <a:prstGeom prst="arc">
                  <a:avLst>
                    <a:gd name="adj1" fmla="val 16200000"/>
                    <a:gd name="adj2" fmla="val 10841761"/>
                  </a:avLst>
                </a:prstGeom>
                <a:ln w="76200" cap="rnd">
                  <a:gradFill>
                    <a:gsLst>
                      <a:gs pos="100000">
                        <a:schemeClr val="accent5">
                          <a:alpha val="20000"/>
                        </a:schemeClr>
                      </a:gs>
                      <a:gs pos="20000">
                        <a:schemeClr val="accent5"/>
                      </a:gs>
                    </a:gsLst>
                    <a:lin ang="12000000" scaled="0"/>
                  </a:gra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noAutofit/>
                </a:bodyPr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49" name="Number2"/>
                <p:cNvSpPr txBox="1"/>
                <p:nvPr/>
              </p:nvSpPr>
              <p:spPr>
                <a:xfrm>
                  <a:off x="5535705" y="3021085"/>
                  <a:ext cx="815137" cy="58192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91440" tIns="45720" rIns="91440" bIns="45720" anchor="ctr" anchorCtr="0">
                  <a:normAutofit/>
                </a:bodyPr>
                <a:lstStyle/>
                <a:p>
                  <a:pPr marL="0" marR="0" lvl="0" indent="0" algn="ctr" defTabSz="91376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Pct val="25000"/>
                    <a:buFontTx/>
                    <a:buNone/>
                    <a:defRPr/>
                  </a:pPr>
                  <a:r>
                    <a:rPr kumimoji="0" lang="zh-CN" altLang="en-US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accent5"/>
                      </a:solidFill>
                      <a:effectLst/>
                      <a:uLnTx/>
                      <a:uFillTx/>
                    </a:rPr>
                    <a:t>地利</a:t>
                  </a:r>
                  <a:endPara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5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50" name="椭圆 49"/>
                <p:cNvSpPr/>
                <p:nvPr/>
              </p:nvSpPr>
              <p:spPr>
                <a:xfrm>
                  <a:off x="5853157" y="2520104"/>
                  <a:ext cx="180231" cy="180230"/>
                </a:xfrm>
                <a:prstGeom prst="ellipse">
                  <a:avLst/>
                </a:prstGeom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60000">
                      <a:schemeClr val="accent5"/>
                    </a:gs>
                  </a:gsLst>
                  <a:lin ang="2700000" scaled="0"/>
                </a:gradFill>
                <a:ln w="57150" cap="rnd">
                  <a:noFill/>
                  <a:prstDash val="solid"/>
                  <a:round/>
                </a:ln>
                <a:effectLst>
                  <a:outerShdw blurRad="76200" dist="50800" dir="5400000" algn="ctr" rotWithShape="0">
                    <a:schemeClr val="accent5">
                      <a:alpha val="2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rmAutofit fontScale="25000" lnSpcReduction="200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algn="ctr" defTabSz="913765"/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7" name="组合 6"/>
            <p:cNvGrpSpPr/>
            <p:nvPr/>
          </p:nvGrpSpPr>
          <p:grpSpPr>
            <a:xfrm>
              <a:off x="8191743" y="2520104"/>
              <a:ext cx="2715986" cy="2479043"/>
              <a:chOff x="8191743" y="2520104"/>
              <a:chExt cx="2715986" cy="2479043"/>
            </a:xfrm>
          </p:grpSpPr>
          <p:sp>
            <p:nvSpPr>
              <p:cNvPr id="9" name="Bullet3"/>
              <p:cNvSpPr txBox="1"/>
              <p:nvPr/>
            </p:nvSpPr>
            <p:spPr>
              <a:xfrm flipH="1">
                <a:off x="8191743" y="4200074"/>
                <a:ext cx="2715986" cy="799073"/>
              </a:xfrm>
              <a:prstGeom prst="roundRect">
                <a:avLst/>
              </a:prstGeom>
              <a:noFill/>
              <a:ln w="5715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b" anchorCtr="1" forceAA="0" compatLnSpc="1">
                <a:normAutofit/>
              </a:bodyPr>
              <a:lstStyle>
                <a:defPPr>
                  <a:defRPr lang="zh-CN"/>
                </a:defPPr>
                <a:lvl1pPr algn="ctr" defTabSz="913765">
                  <a:defRPr sz="20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zh-CN" altLang="en-US" sz="1800" dirty="0">
                    <a:effectLst/>
                  </a:rPr>
                  <a:t>顺应商业逻辑</a:t>
                </a:r>
                <a:endParaRPr lang="en-US" altLang="zh-CN" sz="1800" dirty="0">
                  <a:effectLst/>
                </a:endParaRPr>
              </a:p>
              <a:p>
                <a:r>
                  <a:rPr lang="zh-CN" altLang="en-US" sz="1800" dirty="0">
                    <a:effectLst/>
                  </a:rPr>
                  <a:t>是企业发展的必然要求</a:t>
                </a:r>
                <a:endParaRPr lang="en-US" altLang="zh-CN" sz="1800" dirty="0">
                  <a:effectLst/>
                </a:endParaRPr>
              </a:p>
            </p:txBody>
          </p:sp>
          <p:grpSp>
            <p:nvGrpSpPr>
              <p:cNvPr id="10" name="组合 9"/>
              <p:cNvGrpSpPr/>
              <p:nvPr/>
            </p:nvGrpSpPr>
            <p:grpSpPr>
              <a:xfrm>
                <a:off x="8862645" y="2520104"/>
                <a:ext cx="1374184" cy="1468447"/>
                <a:chOff x="8862645" y="2520104"/>
                <a:chExt cx="1374184" cy="1468447"/>
              </a:xfrm>
            </p:grpSpPr>
            <p:sp>
              <p:nvSpPr>
                <p:cNvPr id="18" name="矩形: 圆角 17"/>
                <p:cNvSpPr/>
                <p:nvPr/>
              </p:nvSpPr>
              <p:spPr>
                <a:xfrm>
                  <a:off x="8862645" y="2616646"/>
                  <a:ext cx="1374184" cy="1371905"/>
                </a:xfrm>
                <a:prstGeom prst="roundRect">
                  <a:avLst>
                    <a:gd name="adj" fmla="val 50000"/>
                  </a:avLst>
                </a:prstGeom>
                <a:noFill/>
                <a:ln w="76200">
                  <a:solidFill>
                    <a:schemeClr val="tx1">
                      <a:lumMod val="50000"/>
                      <a:lumOff val="50000"/>
                      <a:alpha val="15000"/>
                    </a:schemeClr>
                  </a:solidFill>
                  <a:round/>
                </a:ln>
                <a:effectLst>
                  <a:outerShdw sx="1000" sy="1000" algn="ctr" rotWithShape="0">
                    <a:schemeClr val="bg1">
                      <a:lumMod val="65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noAutofit/>
                </a:bodyPr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17" name="弧形 16"/>
                <p:cNvSpPr/>
                <p:nvPr/>
              </p:nvSpPr>
              <p:spPr>
                <a:xfrm>
                  <a:off x="8862645" y="2616646"/>
                  <a:ext cx="1374184" cy="1371905"/>
                </a:xfrm>
                <a:prstGeom prst="arc">
                  <a:avLst>
                    <a:gd name="adj1" fmla="val 16200000"/>
                    <a:gd name="adj2" fmla="val 7689217"/>
                  </a:avLst>
                </a:prstGeom>
                <a:ln w="76200" cap="rnd">
                  <a:gradFill>
                    <a:gsLst>
                      <a:gs pos="100000">
                        <a:schemeClr val="accent6">
                          <a:alpha val="20000"/>
                        </a:schemeClr>
                      </a:gs>
                      <a:gs pos="20000">
                        <a:schemeClr val="accent6"/>
                      </a:gs>
                    </a:gsLst>
                    <a:lin ang="12000000" scaled="0"/>
                  </a:gra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noAutofit/>
                </a:bodyPr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42" name="Number3"/>
                <p:cNvSpPr txBox="1"/>
                <p:nvPr/>
              </p:nvSpPr>
              <p:spPr>
                <a:xfrm>
                  <a:off x="9142168" y="3021085"/>
                  <a:ext cx="815137" cy="58192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91440" tIns="45720" rIns="91440" bIns="45720" anchor="ctr" anchorCtr="0">
                  <a:normAutofit/>
                </a:bodyPr>
                <a:lstStyle/>
                <a:p>
                  <a:pPr marL="0" marR="0" lvl="0" indent="0" algn="ctr" defTabSz="91376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Pct val="25000"/>
                    <a:buFontTx/>
                    <a:buNone/>
                    <a:defRPr/>
                  </a:pPr>
                  <a:r>
                    <a:rPr lang="zh-CN" altLang="en-US" sz="2400" b="1" dirty="0">
                      <a:solidFill>
                        <a:schemeClr val="accent6"/>
                      </a:solidFill>
                    </a:rPr>
                    <a:t>人和</a:t>
                  </a:r>
                  <a:endPara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43" name="椭圆 42"/>
                <p:cNvSpPr/>
                <p:nvPr/>
              </p:nvSpPr>
              <p:spPr>
                <a:xfrm>
                  <a:off x="9459620" y="2520104"/>
                  <a:ext cx="180231" cy="180230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60000"/>
                        <a:lumOff val="40000"/>
                      </a:schemeClr>
                    </a:gs>
                    <a:gs pos="60000">
                      <a:schemeClr val="accent6"/>
                    </a:gs>
                  </a:gsLst>
                  <a:lin ang="2700000" scaled="0"/>
                </a:gradFill>
                <a:ln w="57150" cap="rnd">
                  <a:noFill/>
                  <a:prstDash val="solid"/>
                  <a:round/>
                </a:ln>
                <a:effectLst>
                  <a:outerShdw blurRad="76200" dist="50800" dir="5400000" algn="ctr" rotWithShape="0">
                    <a:schemeClr val="accent6">
                      <a:alpha val="2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rmAutofit fontScale="25000" lnSpcReduction="200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algn="ctr" defTabSz="913765"/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930996" y="3049130"/>
            <a:ext cx="8856274" cy="10051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buNone/>
              <a:defRPr sz="20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defRPr>
            </a:lvl1pPr>
          </a:lstStyle>
          <a:p>
            <a:r>
              <a:rPr lang="zh-CN" altLang="en-US" sz="2400" dirty="0"/>
              <a:t>下一轮竞争，不是模型之争，而是‘交付系统’之争</a:t>
            </a:r>
            <a:endParaRPr lang="en-US" altLang="zh-CN" sz="2400" dirty="0"/>
          </a:p>
          <a:p>
            <a:pPr>
              <a:lnSpc>
                <a:spcPct val="130000"/>
              </a:lnSpc>
              <a:buNone/>
            </a:pPr>
            <a:r>
              <a:rPr lang="zh-CN" altLang="en-US" sz="24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是中国</a:t>
            </a:r>
            <a:r>
              <a:rPr lang="en-US" altLang="zh-CN" sz="24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AI</a:t>
            </a:r>
            <a:r>
              <a:rPr lang="zh-CN" altLang="en-US" sz="24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企业融入全球</a:t>
            </a:r>
            <a:r>
              <a:rPr lang="en-US" altLang="zh-CN" sz="24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AI</a:t>
            </a:r>
            <a:r>
              <a:rPr lang="zh-CN" altLang="en-US" sz="24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新经济，实现跨越式发展的绝佳机遇</a:t>
            </a:r>
            <a:endParaRPr lang="zh-CN" altLang="en-US" sz="2400" b="1" dirty="0">
              <a:gradFill>
                <a:gsLst>
                  <a:gs pos="80994">
                    <a:srgbClr val="CCDBF3"/>
                  </a:gs>
                  <a:gs pos="0">
                    <a:srgbClr val="D56A9C"/>
                  </a:gs>
                  <a:gs pos="35000">
                    <a:srgbClr val="73B6FF"/>
                  </a:gs>
                  <a:gs pos="57000">
                    <a:srgbClr val="FBF7FF"/>
                  </a:gs>
                  <a:gs pos="100000">
                    <a:srgbClr val="A6C4EA"/>
                  </a:gs>
                </a:gsLst>
                <a:lin ang="0" scaled="0"/>
              </a:gra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954314" y="2263169"/>
            <a:ext cx="10283373" cy="2750338"/>
            <a:chOff x="885369" y="2743592"/>
            <a:chExt cx="10283373" cy="2750338"/>
          </a:xfrm>
        </p:grpSpPr>
        <p:sp>
          <p:nvSpPr>
            <p:cNvPr id="7" name="文本框 6"/>
            <p:cNvSpPr txBox="1"/>
            <p:nvPr/>
          </p:nvSpPr>
          <p:spPr>
            <a:xfrm>
              <a:off x="885369" y="2743592"/>
              <a:ext cx="10283373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schemeClr val="bg1"/>
                  </a:solidFill>
                </a:rPr>
                <a:t>从旧金山到深圳湾：</a:t>
              </a:r>
              <a:r>
                <a:rPr lang="en-US" altLang="zh-CN" sz="3200" b="1" dirty="0">
                  <a:solidFill>
                    <a:schemeClr val="bg1"/>
                  </a:solidFill>
                </a:rPr>
                <a:t>AI</a:t>
              </a:r>
              <a:r>
                <a:rPr lang="zh-CN" altLang="en-US" sz="3200" b="1" dirty="0">
                  <a:solidFill>
                    <a:schemeClr val="bg1"/>
                  </a:solidFill>
                </a:rPr>
                <a:t>已进入全球出海竞速时代</a:t>
              </a:r>
              <a:endParaRPr lang="zh-CN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669143" y="3512234"/>
              <a:ext cx="8759372" cy="198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kumimoji="1" sz="1600" b="1">
                  <a:gradFill>
                    <a:gsLst>
                      <a:gs pos="80994">
                        <a:srgbClr val="CCDBF3"/>
                      </a:gs>
                      <a:gs pos="0">
                        <a:srgbClr val="D56A9C"/>
                      </a:gs>
                      <a:gs pos="35000">
                        <a:srgbClr val="73B6FF"/>
                      </a:gs>
                      <a:gs pos="57000">
                        <a:srgbClr val="FBF7FF"/>
                      </a:gs>
                      <a:gs pos="100000">
                        <a:srgbClr val="A6C4EA"/>
                      </a:gs>
                    </a:gsLst>
                    <a:lin ang="0" scaled="0"/>
                  </a:gradFill>
                  <a:latin typeface="+mj-ea"/>
                  <a:ea typeface="+mj-ea"/>
                </a:defRPr>
              </a:lvl1pPr>
            </a:lstStyle>
            <a:p>
              <a:r>
                <a:rPr lang="en-US" altLang="zh-CN" dirty="0"/>
                <a:t>2025</a:t>
              </a:r>
              <a:r>
                <a:rPr lang="zh-CN" altLang="en-US" dirty="0"/>
                <a:t>红杉资本在旧金山举行第三届</a:t>
              </a:r>
              <a:r>
                <a:rPr lang="en-US" altLang="zh-CN" dirty="0"/>
                <a:t>AI</a:t>
              </a:r>
              <a:r>
                <a:rPr lang="zh-CN" altLang="en-US" dirty="0"/>
                <a:t>峰会上不再讨论</a:t>
              </a:r>
              <a:r>
                <a:rPr lang="en-US" altLang="zh-CN" dirty="0"/>
                <a:t>"</a:t>
              </a:r>
              <a:r>
                <a:rPr lang="zh-CN" altLang="en-US" dirty="0"/>
                <a:t>大模型有多强</a:t>
              </a:r>
              <a:r>
                <a:rPr lang="en-US" altLang="zh-CN" dirty="0"/>
                <a:t>"</a:t>
              </a:r>
              <a:r>
                <a:rPr lang="zh-CN" altLang="en-US" dirty="0"/>
                <a:t>，而是围绕</a:t>
              </a:r>
              <a:r>
                <a:rPr lang="en-US" altLang="zh-CN" dirty="0"/>
                <a:t>"</a:t>
              </a:r>
              <a:r>
                <a:rPr lang="zh-CN" altLang="en-US" dirty="0"/>
                <a:t>如何跑出产品闭环、形成用户收入</a:t>
              </a:r>
              <a:r>
                <a:rPr lang="en-US" altLang="zh-CN" dirty="0"/>
                <a:t>“</a:t>
              </a:r>
              <a:endParaRPr lang="en-US" altLang="zh-CN" dirty="0"/>
            </a:p>
            <a:p>
              <a:endParaRPr lang="en-US" altLang="zh-CN" dirty="0"/>
            </a:p>
            <a:p>
              <a:r>
                <a:rPr lang="zh-CN" altLang="en-US" sz="3200" u="sng" dirty="0"/>
                <a:t>下一轮 </a:t>
              </a:r>
              <a:r>
                <a:rPr lang="en-US" altLang="zh-CN" sz="3200" u="sng" dirty="0"/>
                <a:t>AI</a:t>
              </a:r>
              <a:r>
                <a:rPr lang="zh-CN" altLang="en-US" sz="3200" u="sng" dirty="0"/>
                <a:t>，卖的不是工具，而是收益。</a:t>
              </a:r>
              <a:endParaRPr lang="en-US" altLang="zh-CN" sz="3200" u="sng" dirty="0"/>
            </a:p>
            <a:p>
              <a:endParaRPr lang="en-US" altLang="zh-CN" dirty="0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文本&#10;&#10;AI 生成的内容可能不正确。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79114" y="699143"/>
            <a:ext cx="2729022" cy="943594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778710" y="6149509"/>
            <a:ext cx="26345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www.</a:t>
            </a:r>
            <a:r>
              <a:rPr lang="zh-CN" altLang="en-US" dirty="0">
                <a:solidFill>
                  <a:schemeClr val="bg1"/>
                </a:solidFill>
              </a:rPr>
              <a:t>100aiapps.c</a:t>
            </a:r>
            <a:r>
              <a:rPr lang="en-US" altLang="zh-CN" dirty="0">
                <a:solidFill>
                  <a:schemeClr val="bg1"/>
                </a:solidFill>
              </a:rPr>
              <a:t>n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7675" y="2113280"/>
            <a:ext cx="3771900" cy="37719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805940" y="2312015"/>
            <a:ext cx="8580120" cy="1021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CN" altLang="en-US" sz="16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红杉合伙人 </a:t>
            </a:r>
            <a:r>
              <a:rPr kumimoji="1" lang="en-US" altLang="zh-CN" sz="16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Pat Grady </a:t>
            </a:r>
            <a:r>
              <a:rPr kumimoji="1" lang="zh-CN" altLang="en-US" sz="16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将此称为“万亿美元机会”，</a:t>
            </a:r>
            <a:r>
              <a:rPr kumimoji="1" lang="en-US" altLang="zh-CN" sz="16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Sam Altman </a:t>
            </a:r>
            <a:r>
              <a:rPr kumimoji="1" lang="zh-CN" altLang="en-US" sz="16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与 </a:t>
            </a:r>
            <a:r>
              <a:rPr kumimoji="1" lang="en-US" altLang="zh-CN" sz="16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Jeff Dean </a:t>
            </a:r>
            <a:r>
              <a:rPr kumimoji="1" lang="zh-CN" altLang="en-US" sz="16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点头共识，</a:t>
            </a:r>
            <a:r>
              <a:rPr kumimoji="1" lang="en-US" altLang="zh-CN" sz="16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NVIDIA </a:t>
            </a:r>
            <a:r>
              <a:rPr kumimoji="1" lang="zh-CN" altLang="en-US" sz="16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具身智能负责人 </a:t>
            </a:r>
            <a:r>
              <a:rPr kumimoji="1" lang="en-US" altLang="zh-CN" sz="16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Jim Fan </a:t>
            </a:r>
            <a:r>
              <a:rPr kumimoji="1" lang="zh-CN" altLang="en-US" sz="16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则补充：</a:t>
            </a:r>
            <a:endParaRPr kumimoji="1" lang="en-US" altLang="zh-CN" sz="1600" b="1" dirty="0">
              <a:gradFill>
                <a:gsLst>
                  <a:gs pos="80994">
                    <a:srgbClr val="CCDBF3"/>
                  </a:gs>
                  <a:gs pos="0">
                    <a:srgbClr val="D56A9C"/>
                  </a:gs>
                  <a:gs pos="35000">
                    <a:srgbClr val="73B6FF"/>
                  </a:gs>
                  <a:gs pos="57000">
                    <a:srgbClr val="FBF7FF"/>
                  </a:gs>
                  <a:gs pos="100000">
                    <a:srgbClr val="A6C4EA"/>
                  </a:gs>
                </a:gsLst>
                <a:lin ang="0" scaled="0"/>
              </a:gra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endParaRPr kumimoji="1" lang="en-US" altLang="zh-CN" sz="1600" b="1" dirty="0">
              <a:gradFill>
                <a:gsLst>
                  <a:gs pos="80994">
                    <a:srgbClr val="CCDBF3"/>
                  </a:gs>
                  <a:gs pos="0">
                    <a:srgbClr val="D56A9C"/>
                  </a:gs>
                  <a:gs pos="35000">
                    <a:srgbClr val="73B6FF"/>
                  </a:gs>
                  <a:gs pos="57000">
                    <a:srgbClr val="FBF7FF"/>
                  </a:gs>
                  <a:gs pos="100000">
                    <a:srgbClr val="A6C4EA"/>
                  </a:gs>
                </a:gsLst>
                <a:lin ang="0" scaled="0"/>
              </a:gradFill>
              <a:latin typeface="+mj-ea"/>
              <a:ea typeface="+mj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805940" y="3189493"/>
            <a:ext cx="6096000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CN" altLang="en-US" sz="3200" b="1" u="sng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“收益 </a:t>
            </a:r>
            <a:r>
              <a:rPr kumimoji="1" lang="en-US" altLang="zh-CN" sz="3200" b="1" u="sng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= </a:t>
            </a:r>
            <a:r>
              <a:rPr kumimoji="1" lang="zh-CN" altLang="en-US" sz="3200" b="1" u="sng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自动化的现金流”</a:t>
            </a:r>
            <a:endParaRPr kumimoji="1" lang="zh-CN" altLang="en-US" sz="3200" b="1" u="sng" dirty="0">
              <a:gradFill>
                <a:gsLst>
                  <a:gs pos="80994">
                    <a:srgbClr val="CCDBF3"/>
                  </a:gs>
                  <a:gs pos="0">
                    <a:srgbClr val="D56A9C"/>
                  </a:gs>
                  <a:gs pos="35000">
                    <a:srgbClr val="73B6FF"/>
                  </a:gs>
                  <a:gs pos="57000">
                    <a:srgbClr val="FBF7FF"/>
                  </a:gs>
                  <a:gs pos="100000">
                    <a:srgbClr val="A6C4EA"/>
                  </a:gs>
                </a:gsLst>
                <a:lin ang="0" scaled="0"/>
              </a:gradFill>
              <a:latin typeface="+mj-ea"/>
              <a:ea typeface="+mj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729740" y="421092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 模型趋同之后，中国</a:t>
            </a:r>
            <a:r>
              <a:rPr lang="en-US" altLang="zh-CN" b="1" dirty="0">
                <a:solidFill>
                  <a:schemeClr val="bg1"/>
                </a:solidFill>
              </a:rPr>
              <a:t>AI</a:t>
            </a:r>
            <a:r>
              <a:rPr lang="zh-CN" altLang="en-US" b="1" dirty="0">
                <a:solidFill>
                  <a:schemeClr val="bg1"/>
                </a:solidFill>
              </a:rPr>
              <a:t>创业者如何在全球市场中形成突破？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红杉</a:t>
            </a:r>
            <a:r>
              <a:rPr lang="en-US" altLang="zh-CN" dirty="0"/>
              <a:t>AI</a:t>
            </a:r>
            <a:r>
              <a:rPr lang="zh-CN" altLang="en-US" dirty="0"/>
              <a:t>峰会的三大信号</a:t>
            </a:r>
            <a:endParaRPr lang="zh-CN" altLang="en-US" dirty="0"/>
          </a:p>
        </p:txBody>
      </p:sp>
      <p:grpSp>
        <p:nvGrpSpPr>
          <p:cNvPr id="13" name="组合 12"/>
          <p:cNvGrpSpPr/>
          <p:nvPr/>
        </p:nvGrpSpPr>
        <p:grpSpPr>
          <a:xfrm>
            <a:off x="660400" y="1777130"/>
            <a:ext cx="10858500" cy="4324769"/>
            <a:chOff x="660400" y="1777130"/>
            <a:chExt cx="10858500" cy="4324769"/>
          </a:xfrm>
        </p:grpSpPr>
        <p:sp>
          <p:nvSpPr>
            <p:cNvPr id="6" name="islide-1"/>
            <p:cNvSpPr/>
            <p:nvPr/>
          </p:nvSpPr>
          <p:spPr>
            <a:xfrm>
              <a:off x="914401" y="1847992"/>
              <a:ext cx="3047302" cy="4049900"/>
            </a:xfrm>
            <a:prstGeom prst="rect">
              <a:avLst/>
            </a:prstGeom>
            <a:noFill/>
            <a:ln w="6350" cap="flat" cmpd="sng" algn="ctr">
              <a:solidFill>
                <a:schemeClr val="accent1">
                  <a:alpha val="50000"/>
                </a:schemeClr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olidFill>
                  <a:schemeClr val="lt1"/>
                </a:solidFill>
                <a:latin typeface="Arial" panose="020B0604020202090204" pitchFamily="34" charset="0"/>
                <a:ea typeface="微软雅黑" panose="020B0503020204020204" pitchFamily="34" charset="-122"/>
                <a:cs typeface="+mn-ea"/>
                <a:sym typeface="Arial" panose="020B0604020202090204" pitchFamily="34" charset="0"/>
              </a:endParaRPr>
            </a:p>
          </p:txBody>
        </p:sp>
        <p:sp>
          <p:nvSpPr>
            <p:cNvPr id="56" name="islide-4"/>
            <p:cNvSpPr/>
            <p:nvPr/>
          </p:nvSpPr>
          <p:spPr>
            <a:xfrm>
              <a:off x="4566001" y="2051999"/>
              <a:ext cx="3047302" cy="4049900"/>
            </a:xfrm>
            <a:prstGeom prst="rect">
              <a:avLst/>
            </a:prstGeom>
            <a:noFill/>
            <a:ln w="6350" cap="flat" cmpd="sng" algn="ctr">
              <a:solidFill>
                <a:schemeClr val="accent1">
                  <a:alpha val="50000"/>
                </a:schemeClr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olidFill>
                  <a:schemeClr val="lt1"/>
                </a:solidFill>
                <a:latin typeface="Arial" panose="020B0604020202090204" pitchFamily="34" charset="0"/>
                <a:ea typeface="微软雅黑" panose="020B0503020204020204" pitchFamily="34" charset="-122"/>
                <a:cs typeface="+mn-ea"/>
                <a:sym typeface="Arial" panose="020B0604020202090204" pitchFamily="34" charset="0"/>
              </a:endParaRPr>
            </a:p>
          </p:txBody>
        </p:sp>
        <p:sp>
          <p:nvSpPr>
            <p:cNvPr id="66" name="islide-7"/>
            <p:cNvSpPr/>
            <p:nvPr/>
          </p:nvSpPr>
          <p:spPr>
            <a:xfrm>
              <a:off x="8217599" y="1777130"/>
              <a:ext cx="3047302" cy="4049900"/>
            </a:xfrm>
            <a:prstGeom prst="rect">
              <a:avLst/>
            </a:prstGeom>
            <a:noFill/>
            <a:ln w="6350" cap="flat" cmpd="sng" algn="ctr">
              <a:solidFill>
                <a:schemeClr val="accent1">
                  <a:alpha val="50000"/>
                </a:schemeClr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olidFill>
                  <a:schemeClr val="lt1"/>
                </a:solidFill>
                <a:latin typeface="Arial" panose="020B0604020202090204" pitchFamily="34" charset="0"/>
                <a:ea typeface="微软雅黑" panose="020B0503020204020204" pitchFamily="34" charset="-122"/>
                <a:cs typeface="+mn-ea"/>
                <a:sym typeface="Arial" panose="020B0604020202090204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965639" y="1880550"/>
              <a:ext cx="2881836" cy="2845439"/>
              <a:chOff x="965638" y="1880550"/>
              <a:chExt cx="2881836" cy="2845439"/>
            </a:xfrm>
          </p:grpSpPr>
          <p:sp>
            <p:nvSpPr>
              <p:cNvPr id="10" name="Bullet1"/>
              <p:cNvSpPr txBox="1"/>
              <p:nvPr/>
            </p:nvSpPr>
            <p:spPr>
              <a:xfrm>
                <a:off x="988497" y="2263700"/>
                <a:ext cx="2757237" cy="604891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R="0" lvl="0"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2200" i="0" u="none" strike="noStrike" cap="none" spc="0" normalizeH="0" baseline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defRPr>
                </a:lvl1pPr>
              </a:lstStyle>
              <a:p>
                <a:r>
                  <a:rPr lang="en-US" altLang="zh-CN" sz="1600" b="1" dirty="0">
                    <a:solidFill>
                      <a:schemeClr val="bg1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AI</a:t>
                </a:r>
                <a:r>
                  <a:rPr lang="zh-CN" altLang="en-US" sz="1600" b="1" dirty="0">
                    <a:solidFill>
                      <a:schemeClr val="bg1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从工具逻辑走向成果逻辑</a:t>
                </a:r>
                <a:endParaRPr lang="zh-CN" altLang="en-US" sz="1600" b="1" dirty="0">
                  <a:solidFill>
                    <a:schemeClr val="bg1"/>
                  </a:solidFill>
                  <a:latin typeface="Arial" panose="020B0604020202090204" pitchFamily="34" charset="0"/>
                  <a:ea typeface="微软雅黑" panose="020B0503020204020204" pitchFamily="34" charset="-122"/>
                  <a:cs typeface="+mn-ea"/>
                  <a:sym typeface="Arial" panose="020B0604020202090204" pitchFamily="34" charset="0"/>
                </a:endParaRPr>
              </a:p>
            </p:txBody>
          </p:sp>
          <p:sp>
            <p:nvSpPr>
              <p:cNvPr id="11" name="Text1"/>
              <p:cNvSpPr txBox="1"/>
              <p:nvPr/>
            </p:nvSpPr>
            <p:spPr>
              <a:xfrm>
                <a:off x="988496" y="2865414"/>
                <a:ext cx="2858978" cy="186057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>
                <a:normAutofit/>
              </a:bodyPr>
              <a:lstStyle>
                <a:defPPr>
                  <a:defRPr lang="zh-CN"/>
                </a:defPPr>
                <a:lvl1pPr marR="0" lvl="0" indent="0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sz="14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defRPr>
                </a:lvl1pPr>
              </a:lstStyle>
              <a:p>
                <a:pPr>
                  <a:lnSpc>
                    <a:spcPct val="120000"/>
                  </a:lnSpc>
                </a:pPr>
                <a:r>
                  <a:rPr lang="zh-CN" altLang="en-US" sz="1200" dirty="0">
                    <a:solidFill>
                      <a:schemeClr val="bg1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软件预算正在转变为“成果合同”，企业只为写进利润表的结果买单</a:t>
                </a:r>
                <a:endParaRPr lang="pt-BR" altLang="zh-CN" sz="1200" dirty="0">
                  <a:solidFill>
                    <a:schemeClr val="bg1"/>
                  </a:solidFill>
                  <a:latin typeface="Arial" panose="020B0604020202090204" pitchFamily="34" charset="0"/>
                  <a:ea typeface="微软雅黑" panose="020B0503020204020204" pitchFamily="34" charset="-122"/>
                  <a:cs typeface="+mn-ea"/>
                  <a:sym typeface="Arial" panose="020B0604020202090204" pitchFamily="34" charset="0"/>
                </a:endParaRPr>
              </a:p>
            </p:txBody>
          </p:sp>
          <p:sp>
            <p:nvSpPr>
              <p:cNvPr id="12" name="Number1"/>
              <p:cNvSpPr txBox="1"/>
              <p:nvPr/>
            </p:nvSpPr>
            <p:spPr>
              <a:xfrm>
                <a:off x="965638" y="1880550"/>
                <a:ext cx="595202" cy="457264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R="0" lvl="0"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2200" i="0" u="none" strike="noStrike" cap="none" spc="0" normalizeH="0" baseline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defRPr>
                </a:lvl1pPr>
              </a:lstStyle>
              <a:p>
                <a:r>
                  <a:rPr lang="it-IT" altLang="zh-CN" sz="2400" b="1" dirty="0"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1</a:t>
                </a:r>
                <a:endParaRPr lang="zh-CN" altLang="en-US" sz="2400" b="1" dirty="0">
                  <a:latin typeface="Arial" panose="020B0604020202090204" pitchFamily="34" charset="0"/>
                  <a:ea typeface="微软雅黑" panose="020B0503020204020204" pitchFamily="34" charset="-122"/>
                  <a:cs typeface="+mn-ea"/>
                  <a:sym typeface="Arial" panose="020B0604020202090204" pitchFamily="34" charset="0"/>
                </a:endParaRPr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4636564" y="2084557"/>
              <a:ext cx="2885764" cy="2845438"/>
              <a:chOff x="3582463" y="2084557"/>
              <a:chExt cx="2462736" cy="2845438"/>
            </a:xfrm>
          </p:grpSpPr>
          <p:sp>
            <p:nvSpPr>
              <p:cNvPr id="62" name="Bullet2"/>
              <p:cNvSpPr txBox="1"/>
              <p:nvPr/>
            </p:nvSpPr>
            <p:spPr>
              <a:xfrm>
                <a:off x="3605322" y="2582636"/>
                <a:ext cx="2439877" cy="48996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R="0" lvl="0"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2200" i="0" u="none" strike="noStrike" cap="none" spc="0" normalizeH="0" baseline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defRPr>
                </a:lvl1pPr>
              </a:lstStyle>
              <a:p>
                <a:r>
                  <a:rPr lang="zh-CN" altLang="en-US" sz="1800" b="1" dirty="0">
                    <a:solidFill>
                      <a:schemeClr val="bg1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入口即操作系统</a:t>
                </a:r>
                <a:endParaRPr lang="zh-CN" altLang="en-US" sz="1800" b="1" dirty="0">
                  <a:solidFill>
                    <a:schemeClr val="bg1"/>
                  </a:solidFill>
                  <a:latin typeface="Arial" panose="020B0604020202090204" pitchFamily="34" charset="0"/>
                  <a:ea typeface="微软雅黑" panose="020B0503020204020204" pitchFamily="34" charset="-122"/>
                  <a:cs typeface="+mn-ea"/>
                  <a:sym typeface="Arial" panose="020B0604020202090204" pitchFamily="34" charset="0"/>
                </a:endParaRPr>
              </a:p>
            </p:txBody>
          </p:sp>
          <p:sp>
            <p:nvSpPr>
              <p:cNvPr id="63" name="Text2"/>
              <p:cNvSpPr txBox="1"/>
              <p:nvPr/>
            </p:nvSpPr>
            <p:spPr>
              <a:xfrm>
                <a:off x="3605322" y="3069420"/>
                <a:ext cx="2439877" cy="186057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>
                <a:normAutofit/>
              </a:bodyPr>
              <a:lstStyle>
                <a:defPPr>
                  <a:defRPr lang="zh-CN"/>
                </a:defPPr>
                <a:lvl1pPr marR="0" lvl="0" indent="0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sz="14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defRPr>
                </a:lvl1pPr>
              </a:lstStyle>
              <a:p>
                <a:pPr>
                  <a:lnSpc>
                    <a:spcPct val="120000"/>
                  </a:lnSpc>
                </a:pPr>
                <a:r>
                  <a:rPr lang="zh-CN" altLang="en-US" sz="1200" dirty="0">
                    <a:solidFill>
                      <a:schemeClr val="bg1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未来不再是“点击按钮”，而是“交待任务”，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AI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将成为任务调度的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OS</a:t>
                </a:r>
                <a:endParaRPr lang="pt-BR" altLang="zh-CN" sz="1200" dirty="0">
                  <a:solidFill>
                    <a:schemeClr val="bg1"/>
                  </a:solidFill>
                  <a:latin typeface="Arial" panose="020B0604020202090204" pitchFamily="34" charset="0"/>
                  <a:ea typeface="微软雅黑" panose="020B0503020204020204" pitchFamily="34" charset="-122"/>
                  <a:cs typeface="+mn-ea"/>
                  <a:sym typeface="Arial" panose="020B0604020202090204" pitchFamily="34" charset="0"/>
                </a:endParaRPr>
              </a:p>
            </p:txBody>
          </p:sp>
          <p:sp>
            <p:nvSpPr>
              <p:cNvPr id="64" name="Number2"/>
              <p:cNvSpPr txBox="1"/>
              <p:nvPr/>
            </p:nvSpPr>
            <p:spPr>
              <a:xfrm>
                <a:off x="3582463" y="2084557"/>
                <a:ext cx="595202" cy="457264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R="0" lvl="0"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2200" i="0" u="none" strike="noStrike" cap="none" spc="0" normalizeH="0" baseline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defRPr>
                </a:lvl1pPr>
              </a:lstStyle>
              <a:p>
                <a:r>
                  <a:rPr lang="it-IT" altLang="zh-CN" sz="2400" b="1" dirty="0"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2</a:t>
                </a:r>
                <a:endParaRPr lang="zh-CN" altLang="en-US" sz="2400" b="1" dirty="0">
                  <a:latin typeface="Arial" panose="020B0604020202090204" pitchFamily="34" charset="0"/>
                  <a:ea typeface="微软雅黑" panose="020B0503020204020204" pitchFamily="34" charset="-122"/>
                  <a:cs typeface="+mn-ea"/>
                  <a:sym typeface="Arial" panose="020B0604020202090204" pitchFamily="34" charset="0"/>
                </a:endParaRP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8294787" y="1809687"/>
              <a:ext cx="2885485" cy="2845439"/>
              <a:chOff x="6199287" y="1809687"/>
              <a:chExt cx="2488324" cy="2845439"/>
            </a:xfrm>
          </p:grpSpPr>
          <p:sp>
            <p:nvSpPr>
              <p:cNvPr id="72" name="Bullet3"/>
              <p:cNvSpPr txBox="1"/>
              <p:nvPr/>
            </p:nvSpPr>
            <p:spPr>
              <a:xfrm>
                <a:off x="6222146" y="2307766"/>
                <a:ext cx="2439877" cy="48996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R="0" lvl="0"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2200" i="0" u="none" strike="noStrike" cap="none" spc="0" normalizeH="0" baseline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defRPr>
                </a:lvl1pPr>
              </a:lstStyle>
              <a:p>
                <a:r>
                  <a:rPr lang="zh-CN" altLang="en-US" sz="1800" b="1" dirty="0">
                    <a:solidFill>
                      <a:schemeClr val="bg1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智能体经济正在形成</a:t>
                </a:r>
                <a:endParaRPr lang="zh-CN" altLang="en-US" sz="1800" b="1" dirty="0">
                  <a:solidFill>
                    <a:schemeClr val="bg1"/>
                  </a:solidFill>
                  <a:latin typeface="Arial" panose="020B0604020202090204" pitchFamily="34" charset="0"/>
                  <a:ea typeface="微软雅黑" panose="020B0503020204020204" pitchFamily="34" charset="-122"/>
                  <a:cs typeface="+mn-ea"/>
                  <a:sym typeface="Arial" panose="020B0604020202090204" pitchFamily="34" charset="0"/>
                </a:endParaRPr>
              </a:p>
            </p:txBody>
          </p:sp>
          <p:sp>
            <p:nvSpPr>
              <p:cNvPr id="73" name="Text3"/>
              <p:cNvSpPr txBox="1"/>
              <p:nvPr/>
            </p:nvSpPr>
            <p:spPr>
              <a:xfrm>
                <a:off x="6222146" y="2794551"/>
                <a:ext cx="2465465" cy="186057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>
                <a:normAutofit/>
              </a:bodyPr>
              <a:lstStyle>
                <a:defPPr>
                  <a:defRPr lang="zh-CN"/>
                </a:defPPr>
                <a:lvl1pPr marR="0" lvl="0" indent="0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sz="14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defRPr>
                </a:lvl1pPr>
              </a:lstStyle>
              <a:p>
                <a:pPr>
                  <a:lnSpc>
                    <a:spcPct val="120000"/>
                  </a:lnSpc>
                </a:pPr>
                <a:r>
                  <a:rPr lang="en-US" altLang="zh-CN" sz="1200" dirty="0">
                    <a:solidFill>
                      <a:schemeClr val="bg1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AI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不再只是模型，而是持久身份、行动节点和协作角色</a:t>
                </a:r>
                <a:endParaRPr lang="pt-BR" altLang="zh-CN" sz="1200" dirty="0">
                  <a:solidFill>
                    <a:schemeClr val="bg1"/>
                  </a:solidFill>
                  <a:latin typeface="Arial" panose="020B0604020202090204" pitchFamily="34" charset="0"/>
                  <a:ea typeface="微软雅黑" panose="020B0503020204020204" pitchFamily="34" charset="-122"/>
                  <a:cs typeface="+mn-ea"/>
                  <a:sym typeface="Arial" panose="020B0604020202090204" pitchFamily="34" charset="0"/>
                </a:endParaRPr>
              </a:p>
            </p:txBody>
          </p:sp>
          <p:sp>
            <p:nvSpPr>
              <p:cNvPr id="74" name="Number3"/>
              <p:cNvSpPr txBox="1"/>
              <p:nvPr/>
            </p:nvSpPr>
            <p:spPr>
              <a:xfrm>
                <a:off x="6199287" y="1809687"/>
                <a:ext cx="595202" cy="457264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R="0" lvl="0"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2200" i="0" u="none" strike="noStrike" cap="none" spc="0" normalizeH="0" baseline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defRPr>
                </a:lvl1pPr>
              </a:lstStyle>
              <a:p>
                <a:r>
                  <a:rPr lang="it-IT" altLang="zh-CN" sz="2400" b="1" dirty="0"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3</a:t>
                </a:r>
                <a:endParaRPr lang="zh-CN" altLang="en-US" sz="2400" b="1" dirty="0">
                  <a:latin typeface="Arial" panose="020B0604020202090204" pitchFamily="34" charset="0"/>
                  <a:ea typeface="微软雅黑" panose="020B0503020204020204" pitchFamily="34" charset="-122"/>
                  <a:cs typeface="+mn-ea"/>
                  <a:sym typeface="Arial" panose="020B0604020202090204" pitchFamily="34" charset="0"/>
                </a:endParaRPr>
              </a:p>
            </p:txBody>
          </p:sp>
        </p:grpSp>
        <p:sp>
          <p:nvSpPr>
            <p:cNvPr id="50" name="islide-14"/>
            <p:cNvSpPr/>
            <p:nvPr/>
          </p:nvSpPr>
          <p:spPr>
            <a:xfrm>
              <a:off x="660400" y="5027774"/>
              <a:ext cx="10858500" cy="472411"/>
            </a:xfrm>
            <a:custGeom>
              <a:avLst/>
              <a:gdLst>
                <a:gd name="connsiteX0" fmla="*/ 0 w 12091917"/>
                <a:gd name="connsiteY0" fmla="*/ 545910 h 545910"/>
                <a:gd name="connsiteX1" fmla="*/ 2019869 w 12091917"/>
                <a:gd name="connsiteY1" fmla="*/ 177421 h 545910"/>
                <a:gd name="connsiteX2" fmla="*/ 5049672 w 12091917"/>
                <a:gd name="connsiteY2" fmla="*/ 464024 h 545910"/>
                <a:gd name="connsiteX3" fmla="*/ 7670042 w 12091917"/>
                <a:gd name="connsiteY3" fmla="*/ 54591 h 545910"/>
                <a:gd name="connsiteX4" fmla="*/ 10345003 w 12091917"/>
                <a:gd name="connsiteY4" fmla="*/ 491319 h 545910"/>
                <a:gd name="connsiteX5" fmla="*/ 12091917 w 12091917"/>
                <a:gd name="connsiteY5" fmla="*/ 0 h 545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91917" h="545910">
                  <a:moveTo>
                    <a:pt x="0" y="545910"/>
                  </a:moveTo>
                  <a:cubicBezTo>
                    <a:pt x="589128" y="368489"/>
                    <a:pt x="1178257" y="191069"/>
                    <a:pt x="2019869" y="177421"/>
                  </a:cubicBezTo>
                  <a:cubicBezTo>
                    <a:pt x="2861481" y="163773"/>
                    <a:pt x="4107977" y="484496"/>
                    <a:pt x="5049672" y="464024"/>
                  </a:cubicBezTo>
                  <a:cubicBezTo>
                    <a:pt x="5991367" y="443552"/>
                    <a:pt x="6787487" y="50042"/>
                    <a:pt x="7670042" y="54591"/>
                  </a:cubicBezTo>
                  <a:cubicBezTo>
                    <a:pt x="8552597" y="59140"/>
                    <a:pt x="9608024" y="500417"/>
                    <a:pt x="10345003" y="491319"/>
                  </a:cubicBezTo>
                  <a:cubicBezTo>
                    <a:pt x="11081982" y="482221"/>
                    <a:pt x="11323093" y="466298"/>
                    <a:pt x="12091917" y="0"/>
                  </a:cubicBezTo>
                </a:path>
              </a:pathLst>
            </a:custGeom>
            <a:noFill/>
            <a:ln w="31750">
              <a:solidFill>
                <a:schemeClr val="accent1"/>
              </a:solidFill>
              <a:tailEnd type="arrow" w="lg" len="lg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90204" pitchFamily="34" charset="0"/>
                <a:ea typeface="微软雅黑" panose="020B0503020204020204" pitchFamily="34" charset="-122"/>
                <a:cs typeface="+mn-ea"/>
                <a:sym typeface="Arial" panose="020B0604020202090204" pitchFamily="34" charset="0"/>
              </a:endParaRPr>
            </a:p>
          </p:txBody>
        </p:sp>
        <p:sp>
          <p:nvSpPr>
            <p:cNvPr id="7" name="islide-15"/>
            <p:cNvSpPr>
              <a:spLocks noChangeAspect="1"/>
            </p:cNvSpPr>
            <p:nvPr/>
          </p:nvSpPr>
          <p:spPr>
            <a:xfrm>
              <a:off x="2264437" y="5079080"/>
              <a:ext cx="218072" cy="218072"/>
            </a:xfrm>
            <a:prstGeom prst="ellipse">
              <a:avLst/>
            </a:prstGeom>
            <a:ln w="1905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90204" pitchFamily="34" charset="0"/>
                <a:ea typeface="微软雅黑" panose="020B0503020204020204" pitchFamily="34" charset="-122"/>
                <a:cs typeface="+mn-ea"/>
                <a:sym typeface="Arial" panose="020B0604020202090204" pitchFamily="34" charset="0"/>
              </a:endParaRPr>
            </a:p>
          </p:txBody>
        </p:sp>
        <p:sp>
          <p:nvSpPr>
            <p:cNvPr id="8" name="islide-16"/>
            <p:cNvSpPr>
              <a:spLocks noChangeAspect="1"/>
            </p:cNvSpPr>
            <p:nvPr/>
          </p:nvSpPr>
          <p:spPr>
            <a:xfrm>
              <a:off x="5935362" y="5208606"/>
              <a:ext cx="218072" cy="218072"/>
            </a:xfrm>
            <a:prstGeom prst="ellipse">
              <a:avLst/>
            </a:prstGeom>
            <a:ln w="1905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90204" pitchFamily="34" charset="0"/>
                <a:ea typeface="微软雅黑" panose="020B0503020204020204" pitchFamily="34" charset="-122"/>
                <a:cs typeface="+mn-ea"/>
                <a:sym typeface="Arial" panose="020B0604020202090204" pitchFamily="34" charset="0"/>
              </a:endParaRPr>
            </a:p>
          </p:txBody>
        </p:sp>
        <p:sp>
          <p:nvSpPr>
            <p:cNvPr id="9" name="islide-17"/>
            <p:cNvSpPr>
              <a:spLocks noChangeAspect="1"/>
            </p:cNvSpPr>
            <p:nvPr/>
          </p:nvSpPr>
          <p:spPr>
            <a:xfrm>
              <a:off x="9644386" y="5353786"/>
              <a:ext cx="218072" cy="218072"/>
            </a:xfrm>
            <a:prstGeom prst="ellipse">
              <a:avLst/>
            </a:prstGeom>
            <a:ln w="1905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90204" pitchFamily="34" charset="0"/>
                <a:ea typeface="微软雅黑" panose="020B0503020204020204" pitchFamily="34" charset="-122"/>
                <a:cs typeface="+mn-ea"/>
                <a:sym typeface="Arial" panose="020B0604020202090204" pitchFamily="34" charset="0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启示一：中国</a:t>
            </a:r>
            <a:r>
              <a:rPr lang="en-US" altLang="zh-CN" dirty="0"/>
              <a:t>AI</a:t>
            </a:r>
            <a:r>
              <a:rPr lang="zh-CN" altLang="en-US" dirty="0"/>
              <a:t>技术不输，但缺产品能力与用户敏感度</a:t>
            </a:r>
            <a:endParaRPr lang="zh-CN" altLang="en-US" dirty="0"/>
          </a:p>
        </p:txBody>
      </p:sp>
      <p:sp>
        <p:nvSpPr>
          <p:cNvPr id="12" name="文本框 11"/>
          <p:cNvSpPr txBox="1"/>
          <p:nvPr/>
        </p:nvSpPr>
        <p:spPr>
          <a:xfrm>
            <a:off x="561109" y="1083359"/>
            <a:ext cx="11630891" cy="1021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红杉总结：中国开发者技术力出色，但产品做得不够本地化，不懂用户怎么用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zh-CN" altLang="en-US" dirty="0"/>
              <a:t>对比：</a:t>
            </a:r>
            <a:r>
              <a:rPr lang="en-US" altLang="zh-CN" dirty="0"/>
              <a:t>Character.ai </a:t>
            </a:r>
            <a:r>
              <a:rPr lang="zh-CN" altLang="en-US" dirty="0"/>
              <a:t>强调互动体验、内容控制感；而中文</a:t>
            </a:r>
            <a:r>
              <a:rPr lang="en-US" altLang="zh-CN" dirty="0"/>
              <a:t>AI</a:t>
            </a:r>
            <a:r>
              <a:rPr lang="zh-CN" altLang="en-US" dirty="0"/>
              <a:t>产品更重“效率”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en-US" altLang="zh-CN" dirty="0" err="1"/>
              <a:t>PictureThis</a:t>
            </a:r>
            <a:r>
              <a:rPr lang="zh-CN" altLang="en-US" dirty="0"/>
              <a:t>、</a:t>
            </a:r>
            <a:r>
              <a:rPr lang="en-US" altLang="zh-CN" dirty="0" err="1"/>
              <a:t>OtterAI</a:t>
            </a:r>
            <a:r>
              <a:rPr lang="zh-CN" altLang="en-US" dirty="0"/>
              <a:t>：靠“结果感”跑出长期订阅</a:t>
            </a:r>
            <a:endParaRPr lang="zh-CN" altLang="en-US" dirty="0"/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9827" y="2499360"/>
            <a:ext cx="4051909" cy="383032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1736" y="2499360"/>
            <a:ext cx="3492013" cy="383032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3749" y="2499360"/>
            <a:ext cx="3640908" cy="38303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启示二：</a:t>
            </a:r>
            <a:r>
              <a:rPr lang="en-US" altLang="zh-CN" dirty="0"/>
              <a:t>AI</a:t>
            </a:r>
            <a:r>
              <a:rPr lang="zh-CN" altLang="en-US" dirty="0"/>
              <a:t>出海正享受“效率红利”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561110" y="1279211"/>
            <a:ext cx="8635900" cy="701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成本低：</a:t>
            </a:r>
            <a:r>
              <a:rPr lang="en-US" altLang="zh-CN" dirty="0" err="1"/>
              <a:t>DeepSeek</a:t>
            </a:r>
            <a:r>
              <a:rPr lang="zh-CN" altLang="en-US" dirty="0"/>
              <a:t>和</a:t>
            </a:r>
            <a:r>
              <a:rPr lang="en-US" altLang="zh-CN" dirty="0"/>
              <a:t>Qwen3</a:t>
            </a:r>
            <a:r>
              <a:rPr lang="zh-CN" altLang="en-US" dirty="0"/>
              <a:t>模型推理成本低，开发人员的用工成本仅为美国的五分之一</a:t>
            </a:r>
            <a:endParaRPr lang="en-US" altLang="zh-CN" dirty="0"/>
          </a:p>
          <a:p>
            <a:r>
              <a:rPr lang="zh-CN" altLang="en-US" dirty="0"/>
              <a:t>执行准：开门即美金，</a:t>
            </a:r>
            <a:r>
              <a:rPr lang="en-US" altLang="zh-CN" dirty="0"/>
              <a:t>Stripe/App Store</a:t>
            </a:r>
            <a:r>
              <a:rPr lang="zh-CN" altLang="en-US" dirty="0"/>
              <a:t>订阅机制</a:t>
            </a:r>
            <a:r>
              <a:rPr lang="en-US" altLang="zh-CN" dirty="0"/>
              <a:t>+</a:t>
            </a:r>
            <a:r>
              <a:rPr lang="zh-CN" altLang="en-US" dirty="0"/>
              <a:t>海外用户</a:t>
            </a:r>
            <a:r>
              <a:rPr lang="en-US" altLang="zh-CN" dirty="0"/>
              <a:t>ARPU</a:t>
            </a:r>
            <a:r>
              <a:rPr lang="zh-CN" altLang="en-US" dirty="0"/>
              <a:t>习惯成熟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1175" y="2489200"/>
            <a:ext cx="3788746" cy="380670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9921" y="2489200"/>
            <a:ext cx="3690111" cy="380670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032" y="2489200"/>
            <a:ext cx="3770790" cy="380670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启示三：从“卖工具”到“卖成果”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561109" y="1083359"/>
            <a:ext cx="11630891" cy="1341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en-US" altLang="zh-CN" dirty="0"/>
              <a:t>SaaS</a:t>
            </a:r>
            <a:r>
              <a:rPr lang="zh-CN" altLang="en-US" dirty="0"/>
              <a:t>逻辑正在失灵，企业只为成果付费</a:t>
            </a:r>
            <a:endParaRPr lang="en-US" altLang="zh-CN" dirty="0"/>
          </a:p>
          <a:p>
            <a:r>
              <a:rPr lang="zh-CN" altLang="en-US" dirty="0"/>
              <a:t>从工具（</a:t>
            </a:r>
            <a:r>
              <a:rPr lang="en-US" altLang="zh-CN" dirty="0"/>
              <a:t>Software as a Tool</a:t>
            </a:r>
            <a:r>
              <a:rPr lang="zh-CN" altLang="en-US" dirty="0"/>
              <a:t>）→ 协作（</a:t>
            </a:r>
            <a:r>
              <a:rPr lang="en-US" altLang="zh-CN" dirty="0"/>
              <a:t>as a Co-worker</a:t>
            </a:r>
            <a:r>
              <a:rPr lang="zh-CN" altLang="en-US" dirty="0"/>
              <a:t>）→ 成果（</a:t>
            </a:r>
            <a:r>
              <a:rPr lang="en-US" altLang="zh-CN" dirty="0"/>
              <a:t>as an Outcome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en-US" altLang="zh-CN" dirty="0"/>
              <a:t>CRM</a:t>
            </a:r>
            <a:r>
              <a:rPr lang="zh-CN" altLang="en-US" dirty="0"/>
              <a:t>示例：不再卖“管理功能”，而是“客户转化数”</a:t>
            </a:r>
            <a:endParaRPr lang="en-US" altLang="zh-CN" dirty="0"/>
          </a:p>
          <a:p>
            <a:r>
              <a:rPr lang="zh-CN" altLang="en-US" dirty="0"/>
              <a:t>红杉：“未来</a:t>
            </a:r>
            <a:r>
              <a:rPr lang="en-US" altLang="zh-CN" dirty="0"/>
              <a:t>AI</a:t>
            </a:r>
            <a:r>
              <a:rPr lang="zh-CN" altLang="en-US" dirty="0"/>
              <a:t>应用的价值，不看是否好用，而看是否能交付”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2809" y="2722880"/>
            <a:ext cx="3776951" cy="384244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760" y="2722880"/>
            <a:ext cx="4053313" cy="384244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3073" y="2722880"/>
            <a:ext cx="3180590" cy="384244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启示四：入口之战，从“抓流量”到“握意图”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561109" y="1083359"/>
            <a:ext cx="11630891" cy="1021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en-US" altLang="zh-CN" dirty="0"/>
              <a:t>OpenAI</a:t>
            </a:r>
            <a:r>
              <a:rPr lang="zh-CN" altLang="en-US" dirty="0"/>
              <a:t>、</a:t>
            </a:r>
            <a:r>
              <a:rPr lang="en-US" altLang="zh-CN" dirty="0" err="1"/>
              <a:t>LangChain</a:t>
            </a:r>
            <a:r>
              <a:rPr lang="zh-CN" altLang="en-US" dirty="0"/>
              <a:t>、</a:t>
            </a:r>
            <a:r>
              <a:rPr lang="en-US" altLang="zh-CN" dirty="0"/>
              <a:t>Claude</a:t>
            </a:r>
            <a:r>
              <a:rPr lang="zh-CN" altLang="en-US" dirty="0"/>
              <a:t>全面推进任务调度系统（</a:t>
            </a:r>
            <a:r>
              <a:rPr lang="en-US" altLang="zh-CN" dirty="0"/>
              <a:t>GPTs</a:t>
            </a:r>
            <a:r>
              <a:rPr lang="zh-CN" altLang="en-US" dirty="0"/>
              <a:t>、</a:t>
            </a:r>
            <a:r>
              <a:rPr lang="en-US" altLang="zh-CN" dirty="0"/>
              <a:t>Inbox</a:t>
            </a:r>
            <a:r>
              <a:rPr lang="zh-CN" altLang="en-US" dirty="0"/>
              <a:t>、</a:t>
            </a:r>
            <a:r>
              <a:rPr lang="en-US" altLang="zh-CN" dirty="0"/>
              <a:t>MCP</a:t>
            </a:r>
            <a:r>
              <a:rPr lang="zh-CN" altLang="en-US" dirty="0"/>
              <a:t>协议）</a:t>
            </a:r>
            <a:endParaRPr lang="en-US" altLang="zh-CN" dirty="0"/>
          </a:p>
          <a:p>
            <a:r>
              <a:rPr lang="zh-CN" altLang="en-US" dirty="0"/>
              <a:t>谁成为“用户意图的第一承接者”，谁就获得入口调度权</a:t>
            </a:r>
            <a:endParaRPr lang="en-US" altLang="zh-CN" dirty="0"/>
          </a:p>
          <a:p>
            <a:r>
              <a:rPr lang="zh-CN" altLang="en-US" dirty="0"/>
              <a:t>国内：作业帮、小猿成刚需型入口，</a:t>
            </a:r>
            <a:r>
              <a:rPr lang="en-US" altLang="zh-CN" dirty="0"/>
              <a:t>DeepSeek</a:t>
            </a:r>
            <a:r>
              <a:rPr lang="zh-CN" altLang="en-US" dirty="0"/>
              <a:t>等通用模型面临粘性挑战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5189" y="2491740"/>
            <a:ext cx="3835371" cy="39018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0561" y="2491740"/>
            <a:ext cx="3310686" cy="390188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1247" y="2491740"/>
            <a:ext cx="3420746" cy="39018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启示五：数字员工正替代传统按钮逻辑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561109" y="1083359"/>
            <a:ext cx="11630891" cy="1021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讯飞听见、稿定设计等“结果型工具”增速迅猛</a:t>
            </a:r>
            <a:endParaRPr lang="en-US" altLang="zh-CN" dirty="0"/>
          </a:p>
          <a:p>
            <a:r>
              <a:rPr lang="zh-CN" altLang="en-US" dirty="0"/>
              <a:t>企业转向用 </a:t>
            </a:r>
            <a:r>
              <a:rPr lang="en-US" altLang="zh-CN" dirty="0"/>
              <a:t>KPI </a:t>
            </a:r>
            <a:r>
              <a:rPr lang="zh-CN" altLang="en-US" dirty="0"/>
              <a:t>指挥 </a:t>
            </a:r>
            <a:r>
              <a:rPr lang="en-US" altLang="zh-CN" dirty="0"/>
              <a:t>Agent</a:t>
            </a:r>
            <a:r>
              <a:rPr lang="zh-CN" altLang="en-US" dirty="0"/>
              <a:t>，而非手动操作回应</a:t>
            </a:r>
            <a:endParaRPr lang="en-US" altLang="zh-CN" dirty="0"/>
          </a:p>
          <a:p>
            <a:r>
              <a:rPr lang="zh-CN" altLang="en-US" dirty="0"/>
              <a:t>组织结构与管理方式将被智能体重写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581" y="2408922"/>
            <a:ext cx="2985859" cy="387760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7510" y="2408922"/>
            <a:ext cx="3209799" cy="387760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7379" y="2408922"/>
            <a:ext cx="3399096" cy="387760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非凡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A90FEB"/>
      </a:accent1>
      <a:accent2>
        <a:srgbClr val="EE0F7E"/>
      </a:accent2>
      <a:accent3>
        <a:srgbClr val="BB72D6"/>
      </a:accent3>
      <a:accent4>
        <a:srgbClr val="2689E4"/>
      </a:accent4>
      <a:accent5>
        <a:srgbClr val="ACF381"/>
      </a:accent5>
      <a:accent6>
        <a:srgbClr val="E98DAB"/>
      </a:accent6>
      <a:hlink>
        <a:srgbClr val="467886"/>
      </a:hlink>
      <a:folHlink>
        <a:srgbClr val="96607D"/>
      </a:folHlink>
    </a:clrScheme>
    <a:fontScheme name="微软雅黑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kumimoji="1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2360</Words>
  <Application>WPS 文字</Application>
  <PresentationFormat>宽屏</PresentationFormat>
  <Paragraphs>200</Paragraphs>
  <Slides>20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1" baseType="lpstr">
      <vt:lpstr>Arial</vt:lpstr>
      <vt:lpstr>宋体</vt:lpstr>
      <vt:lpstr>Wingdings</vt:lpstr>
      <vt:lpstr>微软雅黑</vt:lpstr>
      <vt:lpstr>OPPOSans B</vt:lpstr>
      <vt:lpstr>苹方-简</vt:lpstr>
      <vt:lpstr>汉仪旗黑</vt:lpstr>
      <vt:lpstr>OPPOSans R</vt:lpstr>
      <vt:lpstr>宋体</vt:lpstr>
      <vt:lpstr>Arial Unicode MS</vt:lpstr>
      <vt:lpstr>等线</vt:lpstr>
      <vt:lpstr>汉仪中等线KW</vt:lpstr>
      <vt:lpstr>inherit</vt:lpstr>
      <vt:lpstr>Thonburi</vt:lpstr>
      <vt:lpstr>Calibri</vt:lpstr>
      <vt:lpstr>Helvetica Neue</vt:lpstr>
      <vt:lpstr>汉仪书宋二KW</vt:lpstr>
      <vt:lpstr>Wingdings</vt:lpstr>
      <vt:lpstr>inherit</vt:lpstr>
      <vt:lpstr>微软雅黑</vt:lpstr>
      <vt:lpstr>Office 主题​​</vt:lpstr>
      <vt:lpstr>PowerPoint 演示文稿</vt:lpstr>
      <vt:lpstr>PowerPoint 演示文稿</vt:lpstr>
      <vt:lpstr>PowerPoint 演示文稿</vt:lpstr>
      <vt:lpstr>红杉AI峰会的三大信号</vt:lpstr>
      <vt:lpstr>启示一：中国AI技术不输，但缺产品能力与用户敏感度</vt:lpstr>
      <vt:lpstr>启示二：AI出海正享受“效率红利”</vt:lpstr>
      <vt:lpstr>启示三：从“卖工具”到“卖成果”</vt:lpstr>
      <vt:lpstr>启示四：入口之战，从“抓流量”到“握意图”</vt:lpstr>
      <vt:lpstr>启示五：数字员工正替代传统按钮逻辑</vt:lpstr>
      <vt:lpstr>全球市场体量巨大</vt:lpstr>
      <vt:lpstr>机会一：成本下降 + 出海门槛降低</vt:lpstr>
      <vt:lpstr>机会二：中国团队正以“结果导向”杀入腰部市场</vt:lpstr>
      <vt:lpstr>机会三：海外用户更优的付费习惯</vt:lpstr>
      <vt:lpstr>机会四：国际资本的青睐与估值优势</vt:lpstr>
      <vt:lpstr>PowerPoint 演示文稿</vt:lpstr>
      <vt:lpstr>出海做什么？多模态与AI Agent是焦点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Jason Huan</dc:creator>
  <cp:lastModifiedBy>吴畏</cp:lastModifiedBy>
  <cp:revision>84</cp:revision>
  <dcterms:created xsi:type="dcterms:W3CDTF">2025-05-19T11:20:16Z</dcterms:created>
  <dcterms:modified xsi:type="dcterms:W3CDTF">2025-05-19T11:20:16Z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713A559B3AB0C9E4F0132B68C9D9C84E_42</vt:lpwstr>
  </property>
  <property fmtid="{D5CDD505-2E9C-101B-9397-08002B2CF9AE}" pid="3" name="KSOProductBuildVer">
    <vt:lpwstr>2052-6.15.1.8935</vt:lpwstr>
  </property>
</Properties>
</file>