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"/>
  </p:notesMasterIdLst>
  <p:sldIdLst>
    <p:sldId id="278" r:id="rId3"/>
    <p:sldId id="296" r:id="rId4"/>
    <p:sldId id="285" r:id="rId6"/>
    <p:sldId id="286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302" r:id="rId15"/>
    <p:sldId id="304" r:id="rId16"/>
    <p:sldId id="282" r:id="rId17"/>
  </p:sldIdLst>
  <p:sldSz cx="48006000" cy="16002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8EFF"/>
    <a:srgbClr val="EFE2D4"/>
    <a:srgbClr val="FD8FA2"/>
    <a:srgbClr val="FB8EFF"/>
    <a:srgbClr val="ED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1"/>
    <p:restoredTop sz="83407" autoAdjust="0"/>
  </p:normalViewPr>
  <p:slideViewPr>
    <p:cSldViewPr snapToGrid="0">
      <p:cViewPr>
        <p:scale>
          <a:sx n="31" d="100"/>
          <a:sy n="31" d="100"/>
        </p:scale>
        <p:origin x="312" y="712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8C96C-B548-B043-9812-4CC215E92BD6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1200150" y="1143000"/>
            <a:ext cx="9258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横轴是 </a:t>
            </a:r>
            <a:r>
              <a:rPr lang="en-US" altLang="zh-CN" dirty="0"/>
              <a:t>MAU</a:t>
            </a:r>
            <a:r>
              <a:rPr lang="zh-CN" altLang="en-US" dirty="0"/>
              <a:t>，纵轴是 </a:t>
            </a:r>
            <a:r>
              <a:rPr lang="en-US" altLang="zh-CN" dirty="0"/>
              <a:t>ARR</a:t>
            </a:r>
            <a:r>
              <a:rPr lang="zh-CN" altLang="en-US" dirty="0"/>
              <a:t>。</a:t>
            </a:r>
            <a:r>
              <a:rPr lang="en-US" altLang="zh-CN" dirty="0"/>
              <a:t>38 </a:t>
            </a:r>
            <a:r>
              <a:rPr lang="zh-CN" altLang="en-US" dirty="0"/>
              <a:t>亿用户挤在右边，却只有不到三成点位同时冲进收入榜。</a:t>
            </a:r>
            <a:endParaRPr lang="en-US" altLang="zh-CN" dirty="0"/>
          </a:p>
          <a:p>
            <a:r>
              <a:rPr lang="zh-CN" altLang="en-US" dirty="0"/>
              <a:t>相关系数 </a:t>
            </a:r>
            <a:r>
              <a:rPr lang="en-US" altLang="zh-CN" dirty="0"/>
              <a:t>0.12</a:t>
            </a:r>
            <a:r>
              <a:rPr lang="zh-CN" altLang="en-US" dirty="0"/>
              <a:t>，几乎没有线性关系。</a:t>
            </a:r>
            <a:endParaRPr lang="en-US" altLang="zh-CN" dirty="0"/>
          </a:p>
          <a:p>
            <a:r>
              <a:rPr lang="zh-CN" altLang="en-US" dirty="0"/>
              <a:t>也就是说，</a:t>
            </a:r>
            <a:r>
              <a:rPr lang="zh-CN" altLang="en-US" b="1" dirty="0"/>
              <a:t>流量已经不等于收入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dirty="0"/>
              <a:t>如果 </a:t>
            </a:r>
            <a:r>
              <a:rPr lang="en-US" altLang="zh-CN" dirty="0"/>
              <a:t>MAU </a:t>
            </a:r>
            <a:r>
              <a:rPr lang="zh-CN" altLang="en-US" dirty="0"/>
              <a:t>不再是一张“免死金牌”，接下来要拼什么？</a:t>
            </a:r>
            <a:endParaRPr lang="en-US" altLang="zh-CN" dirty="0"/>
          </a:p>
          <a:p>
            <a:r>
              <a:rPr lang="zh-CN" altLang="en-US" dirty="0"/>
              <a:t>今天的分享就从这里展开。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/>
              <a:t>功能插件</a:t>
            </a:r>
            <a:r>
              <a:rPr lang="en-US" altLang="zh-CN" dirty="0"/>
              <a:t>——</a:t>
            </a:r>
            <a:r>
              <a:rPr lang="zh-CN" altLang="en-US" dirty="0"/>
              <a:t>卖 </a:t>
            </a:r>
            <a:r>
              <a:rPr lang="en-US" altLang="zh-CN" dirty="0"/>
              <a:t>API</a:t>
            </a:r>
            <a:r>
              <a:rPr lang="zh-CN" altLang="en-US" dirty="0"/>
              <a:t>，一个函数一分钱；</a:t>
            </a:r>
            <a:endParaRPr lang="zh-CN" altLang="en-US" dirty="0"/>
          </a:p>
          <a:p>
            <a:r>
              <a:rPr lang="zh-CN" altLang="en-US" b="1" dirty="0"/>
              <a:t>场景工作流</a:t>
            </a:r>
            <a:r>
              <a:rPr lang="en-US" altLang="zh-CN" dirty="0"/>
              <a:t>——</a:t>
            </a:r>
            <a:r>
              <a:rPr lang="zh-CN" altLang="en-US" dirty="0"/>
              <a:t>卖效率，一条流水线一块钱；</a:t>
            </a:r>
            <a:endParaRPr lang="zh-CN" altLang="en-US" dirty="0"/>
          </a:p>
          <a:p>
            <a:r>
              <a:rPr lang="zh-CN" altLang="en-US" b="1" dirty="0"/>
              <a:t>端到端 </a:t>
            </a:r>
            <a:r>
              <a:rPr lang="en-US" altLang="zh-CN" b="1" dirty="0"/>
              <a:t>KPI</a:t>
            </a:r>
            <a:r>
              <a:rPr lang="en-US" altLang="zh-CN" dirty="0"/>
              <a:t>——</a:t>
            </a:r>
            <a:r>
              <a:rPr lang="zh-CN" altLang="en-US" dirty="0"/>
              <a:t>卖结果，广告费、销售提成、节省小时数。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过去一年独角兽 </a:t>
            </a:r>
            <a:r>
              <a:rPr lang="en-US" altLang="zh-CN" dirty="0"/>
              <a:t>PS </a:t>
            </a:r>
            <a:r>
              <a:rPr lang="zh-CN" altLang="en-US" dirty="0"/>
              <a:t>从 </a:t>
            </a:r>
            <a:r>
              <a:rPr lang="en-US" altLang="zh-CN" dirty="0"/>
              <a:t>42 </a:t>
            </a:r>
            <a:r>
              <a:rPr lang="zh-CN" altLang="en-US" dirty="0"/>
              <a:t>掉到 </a:t>
            </a:r>
            <a:r>
              <a:rPr lang="en-US" altLang="zh-CN" dirty="0"/>
              <a:t>29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en-US" altLang="zh-CN" dirty="0"/>
              <a:t>VC </a:t>
            </a:r>
            <a:r>
              <a:rPr lang="zh-CN" altLang="en-US" dirty="0"/>
              <a:t>们不再为“未来可能”埋单，而是要当下 </a:t>
            </a:r>
            <a:r>
              <a:rPr lang="en-US" altLang="zh-CN" dirty="0"/>
              <a:t>ROI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b="1" dirty="0"/>
              <a:t>这逼着创业者提前把“讲故事”翻译成“现金价值”</a:t>
            </a:r>
            <a:r>
              <a:rPr lang="zh-CN" altLang="en-US" dirty="0"/>
              <a:t>，否则估值随时打骨折。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/>
              <a:t>接 </a:t>
            </a:r>
            <a:r>
              <a:rPr lang="en-US" altLang="zh-CN" b="1" dirty="0"/>
              <a:t>Agent </a:t>
            </a:r>
            <a:r>
              <a:rPr lang="zh-CN" altLang="en-US" b="1" dirty="0"/>
              <a:t>能力</a:t>
            </a:r>
            <a:r>
              <a:rPr lang="en-US" altLang="zh-CN" dirty="0"/>
              <a:t>——</a:t>
            </a:r>
            <a:r>
              <a:rPr lang="zh-CN" altLang="en-US" dirty="0"/>
              <a:t>别让流程碎片化；</a:t>
            </a:r>
            <a:endParaRPr lang="zh-CN" altLang="en-US" dirty="0"/>
          </a:p>
          <a:p>
            <a:r>
              <a:rPr lang="zh-CN" altLang="en-US" b="1" dirty="0"/>
              <a:t>绑定 </a:t>
            </a:r>
            <a:r>
              <a:rPr lang="en-US" altLang="zh-CN" b="1" dirty="0"/>
              <a:t>KPI</a:t>
            </a:r>
            <a:r>
              <a:rPr lang="en-US" altLang="zh-CN" dirty="0"/>
              <a:t>——</a:t>
            </a:r>
            <a:r>
              <a:rPr lang="zh-CN" altLang="en-US" dirty="0"/>
              <a:t>结果越可衡量，溢价越可持续；</a:t>
            </a:r>
            <a:endParaRPr lang="zh-CN" altLang="en-US" dirty="0"/>
          </a:p>
          <a:p>
            <a:r>
              <a:rPr lang="zh-CN" altLang="en-US" b="1" dirty="0"/>
              <a:t>锁算力成本</a:t>
            </a:r>
            <a:r>
              <a:rPr lang="en-US" altLang="zh-CN" dirty="0"/>
              <a:t>——</a:t>
            </a:r>
            <a:r>
              <a:rPr lang="zh-CN" altLang="en-US" dirty="0"/>
              <a:t>先谈 </a:t>
            </a:r>
            <a:r>
              <a:rPr lang="en-US" altLang="zh-CN" dirty="0"/>
              <a:t>GPU </a:t>
            </a:r>
            <a:r>
              <a:rPr lang="zh-CN" altLang="en-US" dirty="0"/>
              <a:t>包年，比谈估值更重要。</a:t>
            </a:r>
            <a:br>
              <a:rPr lang="zh-CN" altLang="en-US" dirty="0"/>
            </a:br>
            <a:r>
              <a:rPr lang="zh-CN" altLang="en-US" dirty="0"/>
              <a:t>做完这三件事，才能把 </a:t>
            </a:r>
            <a:r>
              <a:rPr lang="en-US" altLang="zh-CN" dirty="0"/>
              <a:t>2026 </a:t>
            </a:r>
            <a:r>
              <a:rPr lang="zh-CN" altLang="en-US" dirty="0"/>
              <a:t>年的毛利率写进今天的 </a:t>
            </a:r>
            <a:r>
              <a:rPr lang="en-US" altLang="zh-CN" dirty="0"/>
              <a:t>OKR</a:t>
            </a:r>
            <a:r>
              <a:rPr lang="zh-CN" altLang="en-US" dirty="0"/>
              <a:t>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过去我们“卖工具”</a:t>
            </a:r>
            <a:r>
              <a:rPr lang="en-US" altLang="zh-CN" dirty="0"/>
              <a:t>——</a:t>
            </a:r>
            <a:r>
              <a:rPr lang="zh-CN" altLang="en-US" dirty="0"/>
              <a:t>提供 </a:t>
            </a:r>
            <a:r>
              <a:rPr lang="en-US" altLang="zh-CN" dirty="0"/>
              <a:t>API</a:t>
            </a:r>
            <a:r>
              <a:rPr lang="zh-CN" altLang="en-US" dirty="0"/>
              <a:t>，卖调用次数；结果谁来负责？用户自己。而现在，“卖结果”意味着，用户只关心 </a:t>
            </a:r>
            <a:r>
              <a:rPr lang="en-US" altLang="zh-CN" dirty="0"/>
              <a:t>KPI </a:t>
            </a:r>
            <a:r>
              <a:rPr lang="zh-CN" altLang="en-US" dirty="0"/>
              <a:t>是否达成，至于底层有多少模型、多少参数，都不想知道。</a:t>
            </a:r>
            <a:r>
              <a:rPr lang="en-US" altLang="zh-CN" dirty="0"/>
              <a:t>Sam Altman </a:t>
            </a:r>
            <a:r>
              <a:rPr lang="zh-CN" altLang="en-US" dirty="0"/>
              <a:t>的一句话点破：未来 </a:t>
            </a:r>
            <a:r>
              <a:rPr lang="en-US" altLang="zh-CN" dirty="0"/>
              <a:t>AI </a:t>
            </a:r>
            <a:r>
              <a:rPr lang="zh-CN" altLang="en-US" dirty="0"/>
              <a:t>将按“完成度”而非“调用次数”计价。</a:t>
            </a:r>
            <a:r>
              <a:rPr lang="zh-CN" altLang="en-US" b="1" dirty="0"/>
              <a:t>价值锚点正在下沉到业务终点。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/>
              <a:t>推理成本骤降</a:t>
            </a:r>
            <a:r>
              <a:rPr lang="en-US" altLang="zh-CN" dirty="0"/>
              <a:t>——</a:t>
            </a:r>
            <a:r>
              <a:rPr lang="zh-CN" altLang="en-US" dirty="0"/>
              <a:t>过去一年，主流 </a:t>
            </a:r>
            <a:r>
              <a:rPr lang="en-US" altLang="zh-CN" dirty="0"/>
              <a:t>API </a:t>
            </a:r>
            <a:r>
              <a:rPr lang="zh-CN" altLang="en-US" dirty="0"/>
              <a:t>价格平均降幅 </a:t>
            </a:r>
            <a:r>
              <a:rPr lang="en-US" altLang="zh-CN" dirty="0"/>
              <a:t>68%</a:t>
            </a:r>
            <a:r>
              <a:rPr lang="zh-CN" altLang="en-US" dirty="0"/>
              <a:t>。</a:t>
            </a:r>
            <a:endParaRPr lang="zh-CN" altLang="en-US" dirty="0"/>
          </a:p>
          <a:p>
            <a:r>
              <a:rPr lang="zh-CN" altLang="en-US" b="1" dirty="0"/>
              <a:t>算力即租赁</a:t>
            </a:r>
            <a:r>
              <a:rPr lang="en-US" altLang="zh-CN" dirty="0"/>
              <a:t>——GPU “</a:t>
            </a:r>
            <a:r>
              <a:rPr lang="zh-CN" altLang="en-US" dirty="0"/>
              <a:t>小时付” 让小团队也能调度万卡集群。</a:t>
            </a:r>
            <a:endParaRPr lang="zh-CN" altLang="en-US" dirty="0"/>
          </a:p>
          <a:p>
            <a:r>
              <a:rPr lang="zh-CN" altLang="en-US" b="1" dirty="0"/>
              <a:t>资本换挡</a:t>
            </a:r>
            <a:r>
              <a:rPr lang="en-US" altLang="zh-CN" dirty="0"/>
              <a:t>——</a:t>
            </a:r>
            <a:r>
              <a:rPr lang="zh-CN" altLang="en-US" dirty="0"/>
              <a:t>投资条款里开始写进 </a:t>
            </a:r>
            <a:r>
              <a:rPr lang="en-US" altLang="zh-CN" dirty="0"/>
              <a:t>GPU ROI </a:t>
            </a:r>
            <a:r>
              <a:rPr lang="zh-CN" altLang="en-US" dirty="0"/>
              <a:t>秒表，故事讲不动了。</a:t>
            </a:r>
            <a:br>
              <a:rPr lang="zh-CN" altLang="en-US" dirty="0"/>
            </a:br>
            <a:r>
              <a:rPr lang="zh-CN" altLang="en-US" dirty="0"/>
              <a:t>这三股力量把“结果”推上舞台中央。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头部虹吸依旧</a:t>
            </a:r>
            <a:r>
              <a:rPr lang="en-US" altLang="zh-CN" dirty="0"/>
              <a:t>——ChatGPT </a:t>
            </a:r>
            <a:r>
              <a:rPr lang="zh-CN" altLang="en-US" dirty="0"/>
              <a:t>独占 </a:t>
            </a:r>
            <a:r>
              <a:rPr lang="en-US" altLang="zh-CN" dirty="0"/>
              <a:t>10.1 </a:t>
            </a:r>
            <a:r>
              <a:rPr lang="zh-CN" altLang="en-US" dirty="0"/>
              <a:t>亿 </a:t>
            </a:r>
            <a:r>
              <a:rPr lang="en-US" altLang="zh-CN" dirty="0"/>
              <a:t>MAU</a:t>
            </a:r>
            <a:r>
              <a:rPr lang="zh-CN" altLang="en-US" dirty="0"/>
              <a:t>、</a:t>
            </a:r>
            <a:r>
              <a:rPr lang="en-US" altLang="zh-CN" dirty="0"/>
              <a:t>100 </a:t>
            </a:r>
            <a:r>
              <a:rPr lang="zh-CN" altLang="en-US" dirty="0"/>
              <a:t>亿美元 </a:t>
            </a:r>
            <a:r>
              <a:rPr lang="en-US" altLang="zh-CN" dirty="0"/>
              <a:t>ARR</a:t>
            </a:r>
            <a:r>
              <a:rPr lang="zh-CN" altLang="en-US" dirty="0"/>
              <a:t>。但更值得注意的是右侧这条长尾增速曲线，</a:t>
            </a:r>
            <a:r>
              <a:rPr lang="en-US" altLang="zh-CN" dirty="0"/>
              <a:t>&gt;10% </a:t>
            </a:r>
            <a:r>
              <a:rPr lang="zh-CN" altLang="en-US" dirty="0"/>
              <a:t>月环比的产品多达 </a:t>
            </a:r>
            <a:r>
              <a:rPr lang="en-US" altLang="zh-CN" dirty="0"/>
              <a:t>27 </a:t>
            </a:r>
            <a:r>
              <a:rPr lang="zh-CN" altLang="en-US" dirty="0"/>
              <a:t>个。</a:t>
            </a:r>
            <a:r>
              <a:rPr lang="zh-CN" altLang="en-US" b="1" dirty="0"/>
              <a:t>增量正在被“结果导向”的新品偷走</a:t>
            </a:r>
            <a:r>
              <a:rPr lang="zh-CN" altLang="en-US" dirty="0"/>
              <a:t>，这意味着创业窗口仍在。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国内的剪刀差更明显：字节类产品握着 </a:t>
            </a:r>
            <a:r>
              <a:rPr lang="en-US" altLang="zh-CN" dirty="0"/>
              <a:t>6 </a:t>
            </a:r>
            <a:r>
              <a:rPr lang="zh-CN" altLang="en-US" dirty="0"/>
              <a:t>亿流量，却只贡献全球 </a:t>
            </a:r>
            <a:r>
              <a:rPr lang="en-US" altLang="zh-CN" dirty="0"/>
              <a:t>2.3% </a:t>
            </a:r>
            <a:r>
              <a:rPr lang="zh-CN" altLang="en-US" dirty="0"/>
              <a:t>收入。</a:t>
            </a:r>
            <a:r>
              <a:rPr lang="zh-CN" altLang="en-US" b="1" dirty="0"/>
              <a:t>覆盖力有了，结果力还在孵化</a:t>
            </a:r>
            <a:r>
              <a:rPr lang="zh-CN" altLang="en-US" dirty="0"/>
              <a:t>。这提醒我们</a:t>
            </a:r>
            <a:r>
              <a:rPr lang="en-US" altLang="zh-CN" dirty="0"/>
              <a:t>——</a:t>
            </a:r>
            <a:r>
              <a:rPr lang="zh-CN" altLang="en-US" dirty="0"/>
              <a:t>在中国市场，谁先把结果闭环跑通，谁就能把剪刀合上。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看 </a:t>
            </a:r>
            <a:r>
              <a:rPr lang="en-US" altLang="zh-CN" dirty="0"/>
              <a:t>KLING</a:t>
            </a:r>
            <a:r>
              <a:rPr lang="zh-CN" altLang="en-US" dirty="0"/>
              <a:t>：用低算力图片</a:t>
            </a:r>
            <a:r>
              <a:rPr lang="en-US" altLang="zh-CN" dirty="0"/>
              <a:t>+</a:t>
            </a:r>
            <a:r>
              <a:rPr lang="zh-CN" altLang="en-US" dirty="0"/>
              <a:t>视频生成切口，三步闭环</a:t>
            </a:r>
            <a:r>
              <a:rPr lang="en-US" altLang="zh-CN" dirty="0"/>
              <a:t>——</a:t>
            </a:r>
            <a:r>
              <a:rPr lang="zh-CN" altLang="en-US" dirty="0"/>
              <a:t>生成、编辑、托管。订阅价低到 </a:t>
            </a:r>
            <a:r>
              <a:rPr lang="en-US" altLang="zh-CN" dirty="0"/>
              <a:t>12 </a:t>
            </a:r>
            <a:r>
              <a:rPr lang="zh-CN" altLang="en-US" dirty="0"/>
              <a:t>美元</a:t>
            </a:r>
            <a:r>
              <a:rPr lang="en-US" altLang="zh-CN" dirty="0"/>
              <a:t>/</a:t>
            </a:r>
            <a:r>
              <a:rPr lang="zh-CN" altLang="en-US" dirty="0"/>
              <a:t>月，却换来 </a:t>
            </a:r>
            <a:r>
              <a:rPr lang="en-US" altLang="zh-CN" dirty="0"/>
              <a:t>1 </a:t>
            </a:r>
            <a:r>
              <a:rPr lang="zh-CN" altLang="en-US" dirty="0"/>
              <a:t>亿美元 </a:t>
            </a:r>
            <a:r>
              <a:rPr lang="en-US" altLang="zh-CN" dirty="0"/>
              <a:t>ARR</a:t>
            </a:r>
            <a:r>
              <a:rPr lang="zh-CN" altLang="en-US" dirty="0"/>
              <a:t>。关键点：结果足够聚焦，频次高，用户心甘情愿付费。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PictureThis </a:t>
            </a:r>
            <a:r>
              <a:rPr lang="zh-CN" altLang="en-US" dirty="0"/>
              <a:t>的聪明在于把“识花”这种极窄场景做成高频现金流：识别完直接导购，同一</a:t>
            </a:r>
            <a:r>
              <a:rPr lang="en-GB" altLang="zh-CN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AI</a:t>
            </a:r>
            <a:r>
              <a:rPr lang="zh-CN" altLang="en-US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时代组织形态将从</a:t>
            </a:r>
            <a:r>
              <a:rPr lang="en-US" altLang="zh-CN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"</a:t>
            </a:r>
            <a:r>
              <a:rPr lang="zh-CN" altLang="en-US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规模竞赛</a:t>
            </a:r>
            <a:r>
              <a:rPr lang="en-US" altLang="zh-CN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"</a:t>
            </a:r>
            <a:r>
              <a:rPr lang="zh-CN" altLang="en-US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转向</a:t>
            </a:r>
            <a:r>
              <a:rPr lang="en-US" altLang="zh-CN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"</a:t>
            </a:r>
            <a:r>
              <a:rPr lang="zh-CN" altLang="en-US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能力密度竞争</a:t>
            </a:r>
            <a:r>
              <a:rPr lang="zh-CN" altLang="en-US" dirty="0"/>
              <a:t>条链路上完成 </a:t>
            </a:r>
            <a:r>
              <a:rPr lang="en-US" altLang="zh-CN" dirty="0"/>
              <a:t>GMV </a:t>
            </a:r>
            <a:r>
              <a:rPr lang="zh-CN" altLang="en-US" dirty="0"/>
              <a:t>转化。</a:t>
            </a:r>
            <a:r>
              <a:rPr lang="en-US" altLang="zh-CN" dirty="0"/>
              <a:t>ARPU 1.26 </a:t>
            </a:r>
            <a:r>
              <a:rPr lang="zh-CN" altLang="en-US" dirty="0"/>
              <a:t>美元听起来低，但胜在海量高频，年内购 </a:t>
            </a:r>
            <a:r>
              <a:rPr lang="en-US" altLang="zh-CN" dirty="0"/>
              <a:t>1.55 </a:t>
            </a:r>
            <a:r>
              <a:rPr lang="zh-CN" altLang="en-US" dirty="0"/>
              <a:t>亿美元。</a:t>
            </a:r>
            <a:r>
              <a:rPr lang="zh-CN" altLang="en-US" b="1" dirty="0"/>
              <a:t>小场景</a:t>
            </a:r>
            <a:r>
              <a:rPr lang="en-US" altLang="zh-CN" b="1" dirty="0"/>
              <a:t>+</a:t>
            </a:r>
            <a:r>
              <a:rPr lang="zh-CN" altLang="en-US" b="1" dirty="0"/>
              <a:t>高频率</a:t>
            </a:r>
            <a:r>
              <a:rPr lang="en-US" altLang="zh-CN" b="1" dirty="0"/>
              <a:t>=</a:t>
            </a:r>
            <a:r>
              <a:rPr lang="zh-CN" altLang="en-US" b="1" dirty="0"/>
              <a:t>现金流飞轮</a:t>
            </a:r>
            <a:r>
              <a:rPr lang="zh-CN" altLang="en-US" dirty="0"/>
              <a:t>。</a:t>
            </a:r>
            <a:endParaRPr lang="en-US" altLang="zh-CN" dirty="0"/>
          </a:p>
          <a:p>
            <a:endParaRPr lang="en-US" altLang="zh-CN" dirty="0"/>
          </a:p>
          <a:p>
            <a:r>
              <a:rPr lang="en-GB" altLang="zh-CN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AI</a:t>
            </a:r>
            <a:r>
              <a:rPr lang="zh-CN" altLang="en-US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时代组织形态将从</a:t>
            </a:r>
            <a:r>
              <a:rPr lang="en-US" altLang="zh-CN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“</a:t>
            </a:r>
            <a:r>
              <a:rPr lang="zh-CN" altLang="en-US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规模竞赛</a:t>
            </a:r>
            <a:r>
              <a:rPr lang="en-US" altLang="zh-CN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”</a:t>
            </a:r>
            <a:r>
              <a:rPr lang="zh-CN" altLang="en-US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转向</a:t>
            </a:r>
            <a:r>
              <a:rPr lang="en-US" altLang="zh-CN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“</a:t>
            </a:r>
            <a:r>
              <a:rPr lang="zh-CN" altLang="en-US" b="0" i="0" u="none" strike="noStrike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能力密度竞争”</a:t>
            </a:r>
            <a:endParaRPr lang="en-US" altLang="zh-CN" b="0" i="0" u="none" strike="noStrike" dirty="0"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进入 </a:t>
            </a:r>
            <a:r>
              <a:rPr lang="en-US" altLang="zh-CN" dirty="0"/>
              <a:t>Agent </a:t>
            </a:r>
            <a:r>
              <a:rPr lang="zh-CN" altLang="en-US" dirty="0"/>
              <a:t>时代，</a:t>
            </a:r>
            <a:r>
              <a:rPr lang="en-US" altLang="zh-CN" dirty="0"/>
              <a:t>Fellou</a:t>
            </a:r>
            <a:r>
              <a:rPr lang="zh-CN" altLang="en-US" dirty="0"/>
              <a:t>、</a:t>
            </a:r>
            <a:r>
              <a:rPr lang="en-US" altLang="zh-CN" dirty="0"/>
              <a:t>Flowith </a:t>
            </a:r>
            <a:r>
              <a:rPr lang="zh-CN" altLang="en-US" dirty="0"/>
              <a:t>这样的产品流量暴涨。</a:t>
            </a:r>
            <a:endParaRPr lang="en-US" altLang="zh-CN" dirty="0"/>
          </a:p>
          <a:p>
            <a:r>
              <a:rPr lang="zh-CN" altLang="en-US" dirty="0"/>
              <a:t>共同点：少 </a:t>
            </a:r>
            <a:r>
              <a:rPr lang="en-US" altLang="zh-CN" dirty="0"/>
              <a:t>Prompt</a:t>
            </a:r>
            <a:r>
              <a:rPr lang="zh-CN" altLang="en-US" dirty="0"/>
              <a:t>、直接交付可计价成果。</a:t>
            </a:r>
            <a:endParaRPr lang="en-US" altLang="zh-CN" dirty="0"/>
          </a:p>
          <a:p>
            <a:r>
              <a:rPr lang="zh-CN" altLang="en-US" dirty="0"/>
              <a:t>换句话说，</a:t>
            </a:r>
            <a:r>
              <a:rPr lang="en-US" altLang="zh-CN" b="1" dirty="0"/>
              <a:t>Agent </a:t>
            </a:r>
            <a:r>
              <a:rPr lang="zh-CN" altLang="en-US" b="1" dirty="0"/>
              <a:t>把用户从“写提示语”解放到“下 </a:t>
            </a:r>
            <a:r>
              <a:rPr lang="en-US" altLang="zh-CN" b="1" dirty="0"/>
              <a:t>KPI”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dirty="0"/>
              <a:t>请大家思考：你的产品里，哪个流程可以被 </a:t>
            </a:r>
            <a:r>
              <a:rPr lang="en-US" altLang="zh-CN" dirty="0"/>
              <a:t>Agent </a:t>
            </a:r>
            <a:r>
              <a:rPr lang="zh-CN" altLang="en-US" dirty="0"/>
              <a:t>接管并按结果收费？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投资人现在拿秒表算这道式子：</a:t>
            </a:r>
            <a:r>
              <a:rPr lang="en-US" altLang="zh-CN" dirty="0"/>
              <a:t>ARPU ÷ GPU </a:t>
            </a:r>
            <a:r>
              <a:rPr lang="zh-CN" altLang="en-US" dirty="0"/>
              <a:t>成本 </a:t>
            </a:r>
            <a:r>
              <a:rPr lang="en-US" altLang="zh-CN" dirty="0"/>
              <a:t>= ROI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dirty="0"/>
              <a:t>如果 </a:t>
            </a:r>
            <a:r>
              <a:rPr lang="en-US" altLang="zh-CN" dirty="0"/>
              <a:t>ROI &lt;1</a:t>
            </a:r>
            <a:r>
              <a:rPr lang="zh-CN" altLang="en-US" dirty="0"/>
              <a:t>，故事再好听也不投。</a:t>
            </a:r>
            <a:endParaRPr lang="en-US" altLang="zh-CN" dirty="0"/>
          </a:p>
          <a:p>
            <a:r>
              <a:rPr lang="zh-CN" altLang="en-US" dirty="0"/>
              <a:t>另一边，运营关注的是 </a:t>
            </a:r>
            <a:r>
              <a:rPr lang="en-US" altLang="zh-CN" dirty="0"/>
              <a:t>ARPU × </a:t>
            </a:r>
            <a:r>
              <a:rPr lang="zh-CN" altLang="en-US" dirty="0"/>
              <a:t>结果 </a:t>
            </a:r>
            <a:r>
              <a:rPr lang="en-US" altLang="zh-CN" dirty="0"/>
              <a:t>KPI</a:t>
            </a:r>
            <a:r>
              <a:rPr lang="zh-CN" altLang="en-US" dirty="0"/>
              <a:t>，这比 </a:t>
            </a:r>
            <a:r>
              <a:rPr lang="en-US" altLang="zh-CN" dirty="0"/>
              <a:t>DAU×</a:t>
            </a:r>
            <a:r>
              <a:rPr lang="zh-CN" altLang="en-US" dirty="0"/>
              <a:t>时长 更能衡量真实价值。</a:t>
            </a:r>
            <a:endParaRPr lang="en-US" altLang="zh-CN" dirty="0"/>
          </a:p>
          <a:p>
            <a:r>
              <a:rPr lang="zh-CN" altLang="en-US" dirty="0"/>
              <a:t>公式变了，打法就得跟着变。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流量陷阱：覆盖高，结果低</a:t>
            </a:r>
            <a:r>
              <a:rPr lang="en-US" altLang="zh-CN" dirty="0"/>
              <a:t>——</a:t>
            </a:r>
            <a:r>
              <a:rPr lang="zh-CN" altLang="en-US" dirty="0"/>
              <a:t>容易被资本抛弃；</a:t>
            </a:r>
            <a:endParaRPr lang="zh-CN" altLang="en-US" dirty="0"/>
          </a:p>
          <a:p>
            <a:r>
              <a:rPr lang="zh-CN" altLang="en-US" dirty="0"/>
              <a:t>结果飞轮：覆盖适中，结果高</a:t>
            </a:r>
            <a:r>
              <a:rPr lang="en-US" altLang="zh-CN" dirty="0"/>
              <a:t>——</a:t>
            </a:r>
            <a:r>
              <a:rPr lang="zh-CN" altLang="en-US" dirty="0"/>
              <a:t>现金流最健康；</a:t>
            </a:r>
            <a:endParaRPr lang="zh-CN" altLang="en-US" dirty="0"/>
          </a:p>
          <a:p>
            <a:r>
              <a:rPr lang="zh-CN" altLang="en-US" dirty="0"/>
              <a:t>王者虹吸：两轴都高</a:t>
            </a:r>
            <a:r>
              <a:rPr lang="en-US" altLang="zh-CN" dirty="0"/>
              <a:t>——</a:t>
            </a:r>
            <a:r>
              <a:rPr lang="zh-CN" altLang="en-US" dirty="0"/>
              <a:t>护城河深。</a:t>
            </a:r>
            <a:br>
              <a:rPr lang="zh-CN" altLang="en-US" dirty="0"/>
            </a:br>
            <a:r>
              <a:rPr lang="zh-CN" altLang="en-US" dirty="0"/>
              <a:t>请各位心里默默标一下自家产品点位。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流量陷阱</a:t>
            </a:r>
            <a:endParaRPr lang="zh-CN" altLang="en-US" dirty="0"/>
          </a:p>
          <a:p>
            <a:r>
              <a:rPr lang="zh-CN" altLang="en-US" dirty="0"/>
              <a:t>低频利基</a:t>
            </a:r>
            <a:endParaRPr lang="zh-CN" altLang="en-US" dirty="0"/>
          </a:p>
          <a:p>
            <a:r>
              <a:rPr lang="zh-CN" altLang="en-US" dirty="0"/>
              <a:t>结果飞轮</a:t>
            </a:r>
            <a:endParaRPr lang="zh-CN" altLang="en-US" dirty="0"/>
          </a:p>
          <a:p>
            <a:r>
              <a:rPr lang="zh-CN" altLang="en-US" dirty="0"/>
              <a:t>王者虹吸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8006635" cy="16002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354294" y="851958"/>
            <a:ext cx="10351294" cy="1356095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0413" y="851958"/>
            <a:ext cx="30453806" cy="1356095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背景图案&#10;&#10;AI 生成的内容可能不正确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8006000" cy="16002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夜空, 星星, 游戏机, 飞机&#10;&#10;AI 生成的内容可能不正确。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8006000" cy="16002000"/>
          </a:xfrm>
          <a:prstGeom prst="rect">
            <a:avLst/>
          </a:prstGeom>
        </p:spPr>
      </p:pic>
      <p:pic>
        <p:nvPicPr>
          <p:cNvPr id="4" name="图片 3" descr="QR 代码&#10;&#10;AI 生成的内容可能不正确。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402303" y="11179977"/>
            <a:ext cx="1893600" cy="1893600"/>
          </a:xfrm>
          <a:prstGeom prst="rect">
            <a:avLst/>
          </a:prstGeom>
        </p:spPr>
      </p:pic>
      <p:pic>
        <p:nvPicPr>
          <p:cNvPr id="6" name="图片 5" descr="QR 代码&#10;&#10;AI 生成的内容可能不正确。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0097" y="11179977"/>
            <a:ext cx="1895943" cy="1895943"/>
          </a:xfrm>
          <a:prstGeom prst="rect">
            <a:avLst/>
          </a:prstGeom>
        </p:spPr>
      </p:pic>
      <p:pic>
        <p:nvPicPr>
          <p:cNvPr id="5" name="图片 4" descr="徽标, 公司名称&#10;&#10;AI 生成的内容可能不正确。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954697" y="-542330"/>
            <a:ext cx="4706966" cy="3086993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44786007" y="12020699"/>
            <a:ext cx="449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速聊</a:t>
            </a:r>
            <a:endParaRPr kumimoji="1"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2640911" y="12020699"/>
            <a:ext cx="449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抽奖</a:t>
            </a:r>
            <a:endParaRPr kumimoji="1"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0413" y="4259792"/>
            <a:ext cx="20402550" cy="101531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303038" y="4259792"/>
            <a:ext cx="20402550" cy="101531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6665" y="851960"/>
            <a:ext cx="41405175" cy="309298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6667" y="3922714"/>
            <a:ext cx="20308786" cy="1922461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6800" indent="0">
              <a:buNone/>
              <a:defRPr sz="4665" b="1"/>
            </a:lvl2pPr>
            <a:lvl3pPr marL="2133600" indent="0">
              <a:buNone/>
              <a:defRPr sz="4200" b="1"/>
            </a:lvl3pPr>
            <a:lvl4pPr marL="3200400" indent="0">
              <a:buNone/>
              <a:defRPr sz="3735" b="1"/>
            </a:lvl4pPr>
            <a:lvl5pPr marL="4267200" indent="0">
              <a:buNone/>
              <a:defRPr sz="3735" b="1"/>
            </a:lvl5pPr>
            <a:lvl6pPr marL="5334000" indent="0">
              <a:buNone/>
              <a:defRPr sz="3735" b="1"/>
            </a:lvl6pPr>
            <a:lvl7pPr marL="6400800" indent="0">
              <a:buNone/>
              <a:defRPr sz="3735" b="1"/>
            </a:lvl7pPr>
            <a:lvl8pPr marL="7467600" indent="0">
              <a:buNone/>
              <a:defRPr sz="3735" b="1"/>
            </a:lvl8pPr>
            <a:lvl9pPr marL="8534400" indent="0">
              <a:buNone/>
              <a:defRPr sz="37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06667" y="5845175"/>
            <a:ext cx="20308786" cy="85973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303037" y="3922714"/>
            <a:ext cx="20408803" cy="1922461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6800" indent="0">
              <a:buNone/>
              <a:defRPr sz="4665" b="1"/>
            </a:lvl2pPr>
            <a:lvl3pPr marL="2133600" indent="0">
              <a:buNone/>
              <a:defRPr sz="4200" b="1"/>
            </a:lvl3pPr>
            <a:lvl4pPr marL="3200400" indent="0">
              <a:buNone/>
              <a:defRPr sz="3735" b="1"/>
            </a:lvl4pPr>
            <a:lvl5pPr marL="4267200" indent="0">
              <a:buNone/>
              <a:defRPr sz="3735" b="1"/>
            </a:lvl5pPr>
            <a:lvl6pPr marL="5334000" indent="0">
              <a:buNone/>
              <a:defRPr sz="3735" b="1"/>
            </a:lvl6pPr>
            <a:lvl7pPr marL="6400800" indent="0">
              <a:buNone/>
              <a:defRPr sz="3735" b="1"/>
            </a:lvl7pPr>
            <a:lvl8pPr marL="7467600" indent="0">
              <a:buNone/>
              <a:defRPr sz="3735" b="1"/>
            </a:lvl8pPr>
            <a:lvl9pPr marL="8534400" indent="0">
              <a:buNone/>
              <a:defRPr sz="37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303037" y="5845175"/>
            <a:ext cx="20408803" cy="85973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6667" y="1066800"/>
            <a:ext cx="15483183" cy="3733800"/>
          </a:xfrm>
        </p:spPr>
        <p:txBody>
          <a:bodyPr anchor="b"/>
          <a:lstStyle>
            <a:lvl1pPr>
              <a:defRPr sz="74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08802" y="2303993"/>
            <a:ext cx="24303038" cy="11371792"/>
          </a:xfrm>
        </p:spPr>
        <p:txBody>
          <a:bodyPr/>
          <a:lstStyle>
            <a:lvl1pPr>
              <a:defRPr sz="7465"/>
            </a:lvl1pPr>
            <a:lvl2pPr>
              <a:defRPr sz="6535"/>
            </a:lvl2pPr>
            <a:lvl3pPr>
              <a:defRPr sz="5600"/>
            </a:lvl3pPr>
            <a:lvl4pPr>
              <a:defRPr sz="4665"/>
            </a:lvl4pPr>
            <a:lvl5pPr>
              <a:defRPr sz="4665"/>
            </a:lvl5pPr>
            <a:lvl6pPr>
              <a:defRPr sz="4665"/>
            </a:lvl6pPr>
            <a:lvl7pPr>
              <a:defRPr sz="4665"/>
            </a:lvl7pPr>
            <a:lvl8pPr>
              <a:defRPr sz="4665"/>
            </a:lvl8pPr>
            <a:lvl9pPr>
              <a:defRPr sz="466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06667" y="4800600"/>
            <a:ext cx="15483183" cy="8893705"/>
          </a:xfrm>
        </p:spPr>
        <p:txBody>
          <a:bodyPr/>
          <a:lstStyle>
            <a:lvl1pPr marL="0" indent="0">
              <a:buNone/>
              <a:defRPr sz="3735"/>
            </a:lvl1pPr>
            <a:lvl2pPr marL="1066800" indent="0">
              <a:buNone/>
              <a:defRPr sz="3265"/>
            </a:lvl2pPr>
            <a:lvl3pPr marL="2133600" indent="0">
              <a:buNone/>
              <a:defRPr sz="2800"/>
            </a:lvl3pPr>
            <a:lvl4pPr marL="3200400" indent="0">
              <a:buNone/>
              <a:defRPr sz="2335"/>
            </a:lvl4pPr>
            <a:lvl5pPr marL="4267200" indent="0">
              <a:buNone/>
              <a:defRPr sz="2335"/>
            </a:lvl5pPr>
            <a:lvl6pPr marL="5334000" indent="0">
              <a:buNone/>
              <a:defRPr sz="2335"/>
            </a:lvl6pPr>
            <a:lvl7pPr marL="6400800" indent="0">
              <a:buNone/>
              <a:defRPr sz="2335"/>
            </a:lvl7pPr>
            <a:lvl8pPr marL="7467600" indent="0">
              <a:buNone/>
              <a:defRPr sz="2335"/>
            </a:lvl8pPr>
            <a:lvl9pPr marL="8534400" indent="0">
              <a:buNone/>
              <a:defRPr sz="23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6667" y="1066800"/>
            <a:ext cx="15483183" cy="3733800"/>
          </a:xfrm>
        </p:spPr>
        <p:txBody>
          <a:bodyPr anchor="b"/>
          <a:lstStyle>
            <a:lvl1pPr>
              <a:defRPr sz="74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408802" y="2303993"/>
            <a:ext cx="24303038" cy="11371792"/>
          </a:xfrm>
        </p:spPr>
        <p:txBody>
          <a:bodyPr anchor="t"/>
          <a:lstStyle>
            <a:lvl1pPr marL="0" indent="0">
              <a:buNone/>
              <a:defRPr sz="7465"/>
            </a:lvl1pPr>
            <a:lvl2pPr marL="1066800" indent="0">
              <a:buNone/>
              <a:defRPr sz="6535"/>
            </a:lvl2pPr>
            <a:lvl3pPr marL="2133600" indent="0">
              <a:buNone/>
              <a:defRPr sz="5600"/>
            </a:lvl3pPr>
            <a:lvl4pPr marL="3200400" indent="0">
              <a:buNone/>
              <a:defRPr sz="4665"/>
            </a:lvl4pPr>
            <a:lvl5pPr marL="4267200" indent="0">
              <a:buNone/>
              <a:defRPr sz="4665"/>
            </a:lvl5pPr>
            <a:lvl6pPr marL="5334000" indent="0">
              <a:buNone/>
              <a:defRPr sz="4665"/>
            </a:lvl6pPr>
            <a:lvl7pPr marL="6400800" indent="0">
              <a:buNone/>
              <a:defRPr sz="4665"/>
            </a:lvl7pPr>
            <a:lvl8pPr marL="7467600" indent="0">
              <a:buNone/>
              <a:defRPr sz="4665"/>
            </a:lvl8pPr>
            <a:lvl9pPr marL="8534400" indent="0">
              <a:buNone/>
              <a:defRPr sz="466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06667" y="4800600"/>
            <a:ext cx="15483183" cy="8893705"/>
          </a:xfrm>
        </p:spPr>
        <p:txBody>
          <a:bodyPr/>
          <a:lstStyle>
            <a:lvl1pPr marL="0" indent="0">
              <a:buNone/>
              <a:defRPr sz="3735"/>
            </a:lvl1pPr>
            <a:lvl2pPr marL="1066800" indent="0">
              <a:buNone/>
              <a:defRPr sz="3265"/>
            </a:lvl2pPr>
            <a:lvl3pPr marL="2133600" indent="0">
              <a:buNone/>
              <a:defRPr sz="2800"/>
            </a:lvl3pPr>
            <a:lvl4pPr marL="3200400" indent="0">
              <a:buNone/>
              <a:defRPr sz="2335"/>
            </a:lvl4pPr>
            <a:lvl5pPr marL="4267200" indent="0">
              <a:buNone/>
              <a:defRPr sz="2335"/>
            </a:lvl5pPr>
            <a:lvl6pPr marL="5334000" indent="0">
              <a:buNone/>
              <a:defRPr sz="2335"/>
            </a:lvl6pPr>
            <a:lvl7pPr marL="6400800" indent="0">
              <a:buNone/>
              <a:defRPr sz="2335"/>
            </a:lvl7pPr>
            <a:lvl8pPr marL="7467600" indent="0">
              <a:buNone/>
              <a:defRPr sz="2335"/>
            </a:lvl8pPr>
            <a:lvl9pPr marL="8534400" indent="0">
              <a:buNone/>
              <a:defRPr sz="23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00413" y="851960"/>
            <a:ext cx="41405175" cy="30929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0413" y="4259792"/>
            <a:ext cx="41405175" cy="10153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00412" y="14831485"/>
            <a:ext cx="10801350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DE7817-E4F8-0F4E-80C4-2B05319287E4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901988" y="14831485"/>
            <a:ext cx="16202025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904238" y="14831485"/>
            <a:ext cx="10801350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A8D551-8D11-C343-B715-BD325A1B6FA8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133600" rtl="0" eaLnBrk="1" latinLnBrk="0" hangingPunct="1">
        <a:lnSpc>
          <a:spcPct val="90000"/>
        </a:lnSpc>
        <a:spcBef>
          <a:spcPct val="0"/>
        </a:spcBef>
        <a:buNone/>
        <a:defRPr sz="102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3400" indent="-533400" algn="l" defTabSz="2133600" rtl="0" eaLnBrk="1" latinLnBrk="0" hangingPunct="1">
        <a:lnSpc>
          <a:spcPct val="90000"/>
        </a:lnSpc>
        <a:spcBef>
          <a:spcPts val="2335"/>
        </a:spcBef>
        <a:buFont typeface="Arial" panose="020B0604020202090204" pitchFamily="34" charset="0"/>
        <a:buChar char="•"/>
        <a:defRPr sz="6535" kern="1200">
          <a:solidFill>
            <a:schemeClr val="tx1"/>
          </a:solidFill>
          <a:latin typeface="+mn-lt"/>
          <a:ea typeface="+mn-ea"/>
          <a:cs typeface="+mn-cs"/>
        </a:defRPr>
      </a:lvl1pPr>
      <a:lvl2pPr marL="16002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665" kern="1200">
          <a:solidFill>
            <a:schemeClr val="tx1"/>
          </a:solidFill>
          <a:latin typeface="+mn-lt"/>
          <a:ea typeface="+mn-ea"/>
          <a:cs typeface="+mn-cs"/>
        </a:defRPr>
      </a:lvl3pPr>
      <a:lvl4pPr marL="37338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8006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8674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9342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80010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9067800" indent="-533400" algn="l" defTabSz="2133600" rtl="0" eaLnBrk="1" latinLnBrk="0" hangingPunct="1">
        <a:lnSpc>
          <a:spcPct val="90000"/>
        </a:lnSpc>
        <a:spcBef>
          <a:spcPts val="1165"/>
        </a:spcBef>
        <a:buFont typeface="Arial" panose="020B060402020209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668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36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2672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3340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4008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4676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534400" algn="l" defTabSz="213360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5920" y="7069976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zh-CN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《AI</a:t>
            </a:r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全球化｜从 “卖工具” 到 “卖结果”</a:t>
            </a:r>
            <a:r>
              <a:rPr lang="en-US" altLang="zh-CN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下一代智能范式</a:t>
            </a:r>
            <a:r>
              <a:rPr lang="en-US" altLang="zh-CN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076670" y="2878574"/>
            <a:ext cx="98526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主旨演讲 ｜ </a:t>
            </a:r>
            <a:r>
              <a:rPr lang="en-GB" altLang="zh-CN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Keynote </a:t>
            </a:r>
            <a:endParaRPr lang="en-GB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008438" y="10550710"/>
            <a:ext cx="59891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非凡产研 </a:t>
            </a:r>
            <a:r>
              <a:rPr lang="en-GB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CEO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吴畏</a:t>
            </a:r>
            <a:endParaRPr lang="zh-CN" altLang="en-US" sz="48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2×2 </a:t>
            </a:r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战略坐标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5519400" y="6451600"/>
            <a:ext cx="0" cy="7162800"/>
          </a:xfrm>
          <a:prstGeom prst="line">
            <a:avLst/>
          </a:prstGeom>
          <a:ln>
            <a:solidFill>
              <a:schemeClr val="bg1"/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15519400" y="13614400"/>
            <a:ext cx="18519877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32180982" y="13951663"/>
            <a:ext cx="23007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</a:rPr>
              <a:t>覆盖力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071168" y="6451600"/>
            <a:ext cx="23007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</a:rPr>
              <a:t>结果力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6178981" y="7159485"/>
          <a:ext cx="17476838" cy="573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8419"/>
                <a:gridCol w="8738419"/>
              </a:tblGrid>
              <a:tr h="28653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653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16488698" y="11895592"/>
            <a:ext cx="25367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66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4000" dirty="0"/>
              <a:t>低频利基</a:t>
            </a:r>
            <a:endParaRPr lang="zh-CN" altLang="en-US" sz="4000" dirty="0"/>
          </a:p>
        </p:txBody>
      </p:sp>
      <p:sp>
        <p:nvSpPr>
          <p:cNvPr id="14" name="文本框 13"/>
          <p:cNvSpPr txBox="1"/>
          <p:nvPr/>
        </p:nvSpPr>
        <p:spPr>
          <a:xfrm>
            <a:off x="30794634" y="11895592"/>
            <a:ext cx="25367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66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4000" dirty="0"/>
              <a:t>流量陷阱</a:t>
            </a:r>
            <a:endParaRPr lang="zh-CN" altLang="en-US" sz="4000" dirty="0"/>
          </a:p>
        </p:txBody>
      </p:sp>
      <p:sp>
        <p:nvSpPr>
          <p:cNvPr id="15" name="文本框 14"/>
          <p:cNvSpPr txBox="1"/>
          <p:nvPr/>
        </p:nvSpPr>
        <p:spPr>
          <a:xfrm>
            <a:off x="16488698" y="7454788"/>
            <a:ext cx="25367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66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4000" dirty="0"/>
              <a:t>结果飞轮</a:t>
            </a:r>
            <a:endParaRPr lang="zh-CN" altLang="en-US" sz="4000" dirty="0"/>
          </a:p>
        </p:txBody>
      </p:sp>
      <p:sp>
        <p:nvSpPr>
          <p:cNvPr id="16" name="文本框 15"/>
          <p:cNvSpPr txBox="1"/>
          <p:nvPr/>
        </p:nvSpPr>
        <p:spPr>
          <a:xfrm>
            <a:off x="30794634" y="7454788"/>
            <a:ext cx="25367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66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4000" dirty="0"/>
              <a:t>王者虹吸</a:t>
            </a:r>
            <a:endParaRPr lang="zh-CN" altLang="en-US" sz="4000" dirty="0"/>
          </a:p>
        </p:txBody>
      </p:sp>
      <p:sp>
        <p:nvSpPr>
          <p:cNvPr id="18" name="文本框 17"/>
          <p:cNvSpPr txBox="1"/>
          <p:nvPr/>
        </p:nvSpPr>
        <p:spPr>
          <a:xfrm>
            <a:off x="27757490" y="8301603"/>
            <a:ext cx="37145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</a:rPr>
              <a:t>ChatGPT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1064792" y="8276099"/>
            <a:ext cx="37145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</a:rPr>
              <a:t>？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1064792" y="11073905"/>
            <a:ext cx="37145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</a:rPr>
              <a:t>？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  <p:sp>
        <p:nvSpPr>
          <p:cNvPr id="23" name="文本框 22"/>
          <p:cNvSpPr txBox="1"/>
          <p:nvPr/>
        </p:nvSpPr>
        <p:spPr>
          <a:xfrm>
            <a:off x="28731684" y="11122462"/>
            <a:ext cx="37145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</a:rPr>
              <a:t>？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三阶跃迁路径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9484032" y="5435245"/>
            <a:ext cx="30736697" cy="12808512"/>
            <a:chOff x="0" y="1368638"/>
            <a:chExt cx="13172870" cy="5489362"/>
          </a:xfrm>
        </p:grpSpPr>
        <p:sp>
          <p:nvSpPr>
            <p:cNvPr id="10" name="任意多边形: 形状 9"/>
            <p:cNvSpPr/>
            <p:nvPr/>
          </p:nvSpPr>
          <p:spPr>
            <a:xfrm>
              <a:off x="0" y="3257999"/>
              <a:ext cx="12191996" cy="3600001"/>
            </a:xfrm>
            <a:custGeom>
              <a:avLst/>
              <a:gdLst>
                <a:gd name="connsiteX0" fmla="*/ 2007589 w 12191996"/>
                <a:gd name="connsiteY0" fmla="*/ 2820682 h 3600001"/>
                <a:gd name="connsiteX1" fmla="*/ 2154062 w 12191996"/>
                <a:gd name="connsiteY1" fmla="*/ 2820682 h 3600001"/>
                <a:gd name="connsiteX2" fmla="*/ 2154062 w 12191996"/>
                <a:gd name="connsiteY2" fmla="*/ 3600000 h 3600001"/>
                <a:gd name="connsiteX3" fmla="*/ 2007589 w 12191996"/>
                <a:gd name="connsiteY3" fmla="*/ 3600000 h 3600001"/>
                <a:gd name="connsiteX4" fmla="*/ 0 w 12191996"/>
                <a:gd name="connsiteY4" fmla="*/ 2820682 h 3600001"/>
                <a:gd name="connsiteX5" fmla="*/ 146474 w 12191996"/>
                <a:gd name="connsiteY5" fmla="*/ 2820682 h 3600001"/>
                <a:gd name="connsiteX6" fmla="*/ 146474 w 12191996"/>
                <a:gd name="connsiteY6" fmla="*/ 3600000 h 3600001"/>
                <a:gd name="connsiteX7" fmla="*/ 0 w 12191996"/>
                <a:gd name="connsiteY7" fmla="*/ 3600000 h 3600001"/>
                <a:gd name="connsiteX8" fmla="*/ 1433992 w 12191996"/>
                <a:gd name="connsiteY8" fmla="*/ 2664818 h 3600001"/>
                <a:gd name="connsiteX9" fmla="*/ 1580466 w 12191996"/>
                <a:gd name="connsiteY9" fmla="*/ 2664818 h 3600001"/>
                <a:gd name="connsiteX10" fmla="*/ 1580466 w 12191996"/>
                <a:gd name="connsiteY10" fmla="*/ 3600000 h 3600001"/>
                <a:gd name="connsiteX11" fmla="*/ 1433992 w 12191996"/>
                <a:gd name="connsiteY11" fmla="*/ 3600000 h 3600001"/>
                <a:gd name="connsiteX12" fmla="*/ 4875570 w 12191996"/>
                <a:gd name="connsiteY12" fmla="*/ 2586886 h 3600001"/>
                <a:gd name="connsiteX13" fmla="*/ 5022045 w 12191996"/>
                <a:gd name="connsiteY13" fmla="*/ 2586886 h 3600001"/>
                <a:gd name="connsiteX14" fmla="*/ 5022045 w 12191996"/>
                <a:gd name="connsiteY14" fmla="*/ 3600000 h 3600001"/>
                <a:gd name="connsiteX15" fmla="*/ 4875570 w 12191996"/>
                <a:gd name="connsiteY15" fmla="*/ 3600000 h 3600001"/>
                <a:gd name="connsiteX16" fmla="*/ 2867985 w 12191996"/>
                <a:gd name="connsiteY16" fmla="*/ 2586886 h 3600001"/>
                <a:gd name="connsiteX17" fmla="*/ 3014458 w 12191996"/>
                <a:gd name="connsiteY17" fmla="*/ 2586886 h 3600001"/>
                <a:gd name="connsiteX18" fmla="*/ 3014458 w 12191996"/>
                <a:gd name="connsiteY18" fmla="*/ 3600000 h 3600001"/>
                <a:gd name="connsiteX19" fmla="*/ 2867985 w 12191996"/>
                <a:gd name="connsiteY19" fmla="*/ 3600000 h 3600001"/>
                <a:gd name="connsiteX20" fmla="*/ 2581185 w 12191996"/>
                <a:gd name="connsiteY20" fmla="*/ 2477782 h 3600001"/>
                <a:gd name="connsiteX21" fmla="*/ 2727660 w 12191996"/>
                <a:gd name="connsiteY21" fmla="*/ 2477782 h 3600001"/>
                <a:gd name="connsiteX22" fmla="*/ 2727660 w 12191996"/>
                <a:gd name="connsiteY22" fmla="*/ 3600000 h 3600001"/>
                <a:gd name="connsiteX23" fmla="*/ 2581185 w 12191996"/>
                <a:gd name="connsiteY23" fmla="*/ 3600000 h 3600001"/>
                <a:gd name="connsiteX24" fmla="*/ 1147194 w 12191996"/>
                <a:gd name="connsiteY24" fmla="*/ 2477782 h 3600001"/>
                <a:gd name="connsiteX25" fmla="*/ 1293668 w 12191996"/>
                <a:gd name="connsiteY25" fmla="*/ 2477782 h 3600001"/>
                <a:gd name="connsiteX26" fmla="*/ 1293668 w 12191996"/>
                <a:gd name="connsiteY26" fmla="*/ 3600000 h 3600001"/>
                <a:gd name="connsiteX27" fmla="*/ 1147194 w 12191996"/>
                <a:gd name="connsiteY27" fmla="*/ 3600000 h 3600001"/>
                <a:gd name="connsiteX28" fmla="*/ 286798 w 12191996"/>
                <a:gd name="connsiteY28" fmla="*/ 2477782 h 3600001"/>
                <a:gd name="connsiteX29" fmla="*/ 433272 w 12191996"/>
                <a:gd name="connsiteY29" fmla="*/ 2477782 h 3600001"/>
                <a:gd name="connsiteX30" fmla="*/ 433272 w 12191996"/>
                <a:gd name="connsiteY30" fmla="*/ 3600000 h 3600001"/>
                <a:gd name="connsiteX31" fmla="*/ 286798 w 12191996"/>
                <a:gd name="connsiteY31" fmla="*/ 3600000 h 3600001"/>
                <a:gd name="connsiteX32" fmla="*/ 4301973 w 12191996"/>
                <a:gd name="connsiteY32" fmla="*/ 2384264 h 3600001"/>
                <a:gd name="connsiteX33" fmla="*/ 4448447 w 12191996"/>
                <a:gd name="connsiteY33" fmla="*/ 2384264 h 3600001"/>
                <a:gd name="connsiteX34" fmla="*/ 4448447 w 12191996"/>
                <a:gd name="connsiteY34" fmla="*/ 3600001 h 3600001"/>
                <a:gd name="connsiteX35" fmla="*/ 4301973 w 12191996"/>
                <a:gd name="connsiteY35" fmla="*/ 3600001 h 3600001"/>
                <a:gd name="connsiteX36" fmla="*/ 1720791 w 12191996"/>
                <a:gd name="connsiteY36" fmla="*/ 2353091 h 3600001"/>
                <a:gd name="connsiteX37" fmla="*/ 1867265 w 12191996"/>
                <a:gd name="connsiteY37" fmla="*/ 2353091 h 3600001"/>
                <a:gd name="connsiteX38" fmla="*/ 1867265 w 12191996"/>
                <a:gd name="connsiteY38" fmla="*/ 3600000 h 3600001"/>
                <a:gd name="connsiteX39" fmla="*/ 1720791 w 12191996"/>
                <a:gd name="connsiteY39" fmla="*/ 3600000 h 3600001"/>
                <a:gd name="connsiteX40" fmla="*/ 7743555 w 12191996"/>
                <a:gd name="connsiteY40" fmla="*/ 2275159 h 3600001"/>
                <a:gd name="connsiteX41" fmla="*/ 7890029 w 12191996"/>
                <a:gd name="connsiteY41" fmla="*/ 2275159 h 3600001"/>
                <a:gd name="connsiteX42" fmla="*/ 7890029 w 12191996"/>
                <a:gd name="connsiteY42" fmla="*/ 3600000 h 3600001"/>
                <a:gd name="connsiteX43" fmla="*/ 7743555 w 12191996"/>
                <a:gd name="connsiteY43" fmla="*/ 3600000 h 3600001"/>
                <a:gd name="connsiteX44" fmla="*/ 5735966 w 12191996"/>
                <a:gd name="connsiteY44" fmla="*/ 2275159 h 3600001"/>
                <a:gd name="connsiteX45" fmla="*/ 5882439 w 12191996"/>
                <a:gd name="connsiteY45" fmla="*/ 2275159 h 3600001"/>
                <a:gd name="connsiteX46" fmla="*/ 5882439 w 12191996"/>
                <a:gd name="connsiteY46" fmla="*/ 3600000 h 3600001"/>
                <a:gd name="connsiteX47" fmla="*/ 5735966 w 12191996"/>
                <a:gd name="connsiteY47" fmla="*/ 3600000 h 3600001"/>
                <a:gd name="connsiteX48" fmla="*/ 2294388 w 12191996"/>
                <a:gd name="connsiteY48" fmla="*/ 2197227 h 3600001"/>
                <a:gd name="connsiteX49" fmla="*/ 2440862 w 12191996"/>
                <a:gd name="connsiteY49" fmla="*/ 2197227 h 3600001"/>
                <a:gd name="connsiteX50" fmla="*/ 2440862 w 12191996"/>
                <a:gd name="connsiteY50" fmla="*/ 3600000 h 3600001"/>
                <a:gd name="connsiteX51" fmla="*/ 2294388 w 12191996"/>
                <a:gd name="connsiteY51" fmla="*/ 3600000 h 3600001"/>
                <a:gd name="connsiteX52" fmla="*/ 860395 w 12191996"/>
                <a:gd name="connsiteY52" fmla="*/ 2197227 h 3600001"/>
                <a:gd name="connsiteX53" fmla="*/ 1006869 w 12191996"/>
                <a:gd name="connsiteY53" fmla="*/ 2197227 h 3600001"/>
                <a:gd name="connsiteX54" fmla="*/ 1006869 w 12191996"/>
                <a:gd name="connsiteY54" fmla="*/ 3600000 h 3600001"/>
                <a:gd name="connsiteX55" fmla="*/ 860395 w 12191996"/>
                <a:gd name="connsiteY55" fmla="*/ 3600000 h 3600001"/>
                <a:gd name="connsiteX56" fmla="*/ 5449168 w 12191996"/>
                <a:gd name="connsiteY56" fmla="*/ 2141116 h 3600001"/>
                <a:gd name="connsiteX57" fmla="*/ 5595641 w 12191996"/>
                <a:gd name="connsiteY57" fmla="*/ 2141116 h 3600001"/>
                <a:gd name="connsiteX58" fmla="*/ 5595641 w 12191996"/>
                <a:gd name="connsiteY58" fmla="*/ 3600000 h 3600001"/>
                <a:gd name="connsiteX59" fmla="*/ 5449168 w 12191996"/>
                <a:gd name="connsiteY59" fmla="*/ 3600000 h 3600001"/>
                <a:gd name="connsiteX60" fmla="*/ 4015178 w 12191996"/>
                <a:gd name="connsiteY60" fmla="*/ 2141116 h 3600001"/>
                <a:gd name="connsiteX61" fmla="*/ 4161652 w 12191996"/>
                <a:gd name="connsiteY61" fmla="*/ 2141116 h 3600001"/>
                <a:gd name="connsiteX62" fmla="*/ 4161652 w 12191996"/>
                <a:gd name="connsiteY62" fmla="*/ 3600000 h 3600001"/>
                <a:gd name="connsiteX63" fmla="*/ 4015178 w 12191996"/>
                <a:gd name="connsiteY63" fmla="*/ 3600000 h 3600001"/>
                <a:gd name="connsiteX64" fmla="*/ 3154782 w 12191996"/>
                <a:gd name="connsiteY64" fmla="*/ 2141116 h 3600001"/>
                <a:gd name="connsiteX65" fmla="*/ 3301256 w 12191996"/>
                <a:gd name="connsiteY65" fmla="*/ 2141116 h 3600001"/>
                <a:gd name="connsiteX66" fmla="*/ 3301256 w 12191996"/>
                <a:gd name="connsiteY66" fmla="*/ 3600000 h 3600001"/>
                <a:gd name="connsiteX67" fmla="*/ 3154782 w 12191996"/>
                <a:gd name="connsiteY67" fmla="*/ 3600000 h 3600001"/>
                <a:gd name="connsiteX68" fmla="*/ 8603950 w 12191996"/>
                <a:gd name="connsiteY68" fmla="*/ 2119295 h 3600001"/>
                <a:gd name="connsiteX69" fmla="*/ 8750424 w 12191996"/>
                <a:gd name="connsiteY69" fmla="*/ 2119295 h 3600001"/>
                <a:gd name="connsiteX70" fmla="*/ 8750424 w 12191996"/>
                <a:gd name="connsiteY70" fmla="*/ 3600000 h 3600001"/>
                <a:gd name="connsiteX71" fmla="*/ 8603950 w 12191996"/>
                <a:gd name="connsiteY71" fmla="*/ 3600000 h 3600001"/>
                <a:gd name="connsiteX72" fmla="*/ 573597 w 12191996"/>
                <a:gd name="connsiteY72" fmla="*/ 2041364 h 3600001"/>
                <a:gd name="connsiteX73" fmla="*/ 720071 w 12191996"/>
                <a:gd name="connsiteY73" fmla="*/ 2041364 h 3600001"/>
                <a:gd name="connsiteX74" fmla="*/ 720071 w 12191996"/>
                <a:gd name="connsiteY74" fmla="*/ 3600001 h 3600001"/>
                <a:gd name="connsiteX75" fmla="*/ 573597 w 12191996"/>
                <a:gd name="connsiteY75" fmla="*/ 3600001 h 3600001"/>
                <a:gd name="connsiteX76" fmla="*/ 7169958 w 12191996"/>
                <a:gd name="connsiteY76" fmla="*/ 2010191 h 3600001"/>
                <a:gd name="connsiteX77" fmla="*/ 7316432 w 12191996"/>
                <a:gd name="connsiteY77" fmla="*/ 2010191 h 3600001"/>
                <a:gd name="connsiteX78" fmla="*/ 7316432 w 12191996"/>
                <a:gd name="connsiteY78" fmla="*/ 3600000 h 3600001"/>
                <a:gd name="connsiteX79" fmla="*/ 7169958 w 12191996"/>
                <a:gd name="connsiteY79" fmla="*/ 3600000 h 3600001"/>
                <a:gd name="connsiteX80" fmla="*/ 4588771 w 12191996"/>
                <a:gd name="connsiteY80" fmla="*/ 1979018 h 3600001"/>
                <a:gd name="connsiteX81" fmla="*/ 4735245 w 12191996"/>
                <a:gd name="connsiteY81" fmla="*/ 1979018 h 3600001"/>
                <a:gd name="connsiteX82" fmla="*/ 4735245 w 12191996"/>
                <a:gd name="connsiteY82" fmla="*/ 3600000 h 3600001"/>
                <a:gd name="connsiteX83" fmla="*/ 4588771 w 12191996"/>
                <a:gd name="connsiteY83" fmla="*/ 3600000 h 3600001"/>
                <a:gd name="connsiteX84" fmla="*/ 10037942 w 12191996"/>
                <a:gd name="connsiteY84" fmla="*/ 1823155 h 3600001"/>
                <a:gd name="connsiteX85" fmla="*/ 10184416 w 12191996"/>
                <a:gd name="connsiteY85" fmla="*/ 1823155 h 3600001"/>
                <a:gd name="connsiteX86" fmla="*/ 10184416 w 12191996"/>
                <a:gd name="connsiteY86" fmla="*/ 3600001 h 3600001"/>
                <a:gd name="connsiteX87" fmla="*/ 10037942 w 12191996"/>
                <a:gd name="connsiteY87" fmla="*/ 3600001 h 3600001"/>
                <a:gd name="connsiteX88" fmla="*/ 10611539 w 12191996"/>
                <a:gd name="connsiteY88" fmla="*/ 1800001 h 3600001"/>
                <a:gd name="connsiteX89" fmla="*/ 10758013 w 12191996"/>
                <a:gd name="connsiteY89" fmla="*/ 1800001 h 3600001"/>
                <a:gd name="connsiteX90" fmla="*/ 10758013 w 12191996"/>
                <a:gd name="connsiteY90" fmla="*/ 3600001 h 3600001"/>
                <a:gd name="connsiteX91" fmla="*/ 10611539 w 12191996"/>
                <a:gd name="connsiteY91" fmla="*/ 3600001 h 3600001"/>
                <a:gd name="connsiteX92" fmla="*/ 5162368 w 12191996"/>
                <a:gd name="connsiteY92" fmla="*/ 1776395 h 3600001"/>
                <a:gd name="connsiteX93" fmla="*/ 5308842 w 12191996"/>
                <a:gd name="connsiteY93" fmla="*/ 1776395 h 3600001"/>
                <a:gd name="connsiteX94" fmla="*/ 5308842 w 12191996"/>
                <a:gd name="connsiteY94" fmla="*/ 3600000 h 3600001"/>
                <a:gd name="connsiteX95" fmla="*/ 5162368 w 12191996"/>
                <a:gd name="connsiteY95" fmla="*/ 3600000 h 3600001"/>
                <a:gd name="connsiteX96" fmla="*/ 3728379 w 12191996"/>
                <a:gd name="connsiteY96" fmla="*/ 1776395 h 3600001"/>
                <a:gd name="connsiteX97" fmla="*/ 3874853 w 12191996"/>
                <a:gd name="connsiteY97" fmla="*/ 1776395 h 3600001"/>
                <a:gd name="connsiteX98" fmla="*/ 3874853 w 12191996"/>
                <a:gd name="connsiteY98" fmla="*/ 3600000 h 3600001"/>
                <a:gd name="connsiteX99" fmla="*/ 3728379 w 12191996"/>
                <a:gd name="connsiteY99" fmla="*/ 3600000 h 3600001"/>
                <a:gd name="connsiteX100" fmla="*/ 8317151 w 12191996"/>
                <a:gd name="connsiteY100" fmla="*/ 1692229 h 3600001"/>
                <a:gd name="connsiteX101" fmla="*/ 8463625 w 12191996"/>
                <a:gd name="connsiteY101" fmla="*/ 1692229 h 3600001"/>
                <a:gd name="connsiteX102" fmla="*/ 8463625 w 12191996"/>
                <a:gd name="connsiteY102" fmla="*/ 3600000 h 3600001"/>
                <a:gd name="connsiteX103" fmla="*/ 8317151 w 12191996"/>
                <a:gd name="connsiteY103" fmla="*/ 3600000 h 3600001"/>
                <a:gd name="connsiteX104" fmla="*/ 6883159 w 12191996"/>
                <a:gd name="connsiteY104" fmla="*/ 1692229 h 3600001"/>
                <a:gd name="connsiteX105" fmla="*/ 7029633 w 12191996"/>
                <a:gd name="connsiteY105" fmla="*/ 1692229 h 3600001"/>
                <a:gd name="connsiteX106" fmla="*/ 7029633 w 12191996"/>
                <a:gd name="connsiteY106" fmla="*/ 3600000 h 3600001"/>
                <a:gd name="connsiteX107" fmla="*/ 6883159 w 12191996"/>
                <a:gd name="connsiteY107" fmla="*/ 3600000 h 3600001"/>
                <a:gd name="connsiteX108" fmla="*/ 6022764 w 12191996"/>
                <a:gd name="connsiteY108" fmla="*/ 1692229 h 3600001"/>
                <a:gd name="connsiteX109" fmla="*/ 6169238 w 12191996"/>
                <a:gd name="connsiteY109" fmla="*/ 1692229 h 3600001"/>
                <a:gd name="connsiteX110" fmla="*/ 6169238 w 12191996"/>
                <a:gd name="connsiteY110" fmla="*/ 3600000 h 3600001"/>
                <a:gd name="connsiteX111" fmla="*/ 6022764 w 12191996"/>
                <a:gd name="connsiteY111" fmla="*/ 3600000 h 3600001"/>
                <a:gd name="connsiteX112" fmla="*/ 3441581 w 12191996"/>
                <a:gd name="connsiteY112" fmla="*/ 1573773 h 3600001"/>
                <a:gd name="connsiteX113" fmla="*/ 3588056 w 12191996"/>
                <a:gd name="connsiteY113" fmla="*/ 1573773 h 3600001"/>
                <a:gd name="connsiteX114" fmla="*/ 3588056 w 12191996"/>
                <a:gd name="connsiteY114" fmla="*/ 3600001 h 3600001"/>
                <a:gd name="connsiteX115" fmla="*/ 3441581 w 12191996"/>
                <a:gd name="connsiteY115" fmla="*/ 3600001 h 3600001"/>
                <a:gd name="connsiteX116" fmla="*/ 7456756 w 12191996"/>
                <a:gd name="connsiteY116" fmla="*/ 1480254 h 3600001"/>
                <a:gd name="connsiteX117" fmla="*/ 7603230 w 12191996"/>
                <a:gd name="connsiteY117" fmla="*/ 1480254 h 3600001"/>
                <a:gd name="connsiteX118" fmla="*/ 7603230 w 12191996"/>
                <a:gd name="connsiteY118" fmla="*/ 3600000 h 3600001"/>
                <a:gd name="connsiteX119" fmla="*/ 7456756 w 12191996"/>
                <a:gd name="connsiteY119" fmla="*/ 3600000 h 3600001"/>
                <a:gd name="connsiteX120" fmla="*/ 9751144 w 12191996"/>
                <a:gd name="connsiteY120" fmla="*/ 1467786 h 3600001"/>
                <a:gd name="connsiteX121" fmla="*/ 9897618 w 12191996"/>
                <a:gd name="connsiteY121" fmla="*/ 1467786 h 3600001"/>
                <a:gd name="connsiteX122" fmla="*/ 9897618 w 12191996"/>
                <a:gd name="connsiteY122" fmla="*/ 3600001 h 3600001"/>
                <a:gd name="connsiteX123" fmla="*/ 9751144 w 12191996"/>
                <a:gd name="connsiteY123" fmla="*/ 3600001 h 3600001"/>
                <a:gd name="connsiteX124" fmla="*/ 8890748 w 12191996"/>
                <a:gd name="connsiteY124" fmla="*/ 1467785 h 3600001"/>
                <a:gd name="connsiteX125" fmla="*/ 9037222 w 12191996"/>
                <a:gd name="connsiteY125" fmla="*/ 1467785 h 3600001"/>
                <a:gd name="connsiteX126" fmla="*/ 9037222 w 12191996"/>
                <a:gd name="connsiteY126" fmla="*/ 3600000 h 3600001"/>
                <a:gd name="connsiteX127" fmla="*/ 8890748 w 12191996"/>
                <a:gd name="connsiteY127" fmla="*/ 3600000 h 3600001"/>
                <a:gd name="connsiteX128" fmla="*/ 6596361 w 12191996"/>
                <a:gd name="connsiteY128" fmla="*/ 1296000 h 3600001"/>
                <a:gd name="connsiteX129" fmla="*/ 6742835 w 12191996"/>
                <a:gd name="connsiteY129" fmla="*/ 1296000 h 3600001"/>
                <a:gd name="connsiteX130" fmla="*/ 6742835 w 12191996"/>
                <a:gd name="connsiteY130" fmla="*/ 3600000 h 3600001"/>
                <a:gd name="connsiteX131" fmla="*/ 6596361 w 12191996"/>
                <a:gd name="connsiteY131" fmla="*/ 3600000 h 3600001"/>
                <a:gd name="connsiteX132" fmla="*/ 10324741 w 12191996"/>
                <a:gd name="connsiteY132" fmla="*/ 1230873 h 3600001"/>
                <a:gd name="connsiteX133" fmla="*/ 10471215 w 12191996"/>
                <a:gd name="connsiteY133" fmla="*/ 1230873 h 3600001"/>
                <a:gd name="connsiteX134" fmla="*/ 10471215 w 12191996"/>
                <a:gd name="connsiteY134" fmla="*/ 3600001 h 3600001"/>
                <a:gd name="connsiteX135" fmla="*/ 10324741 w 12191996"/>
                <a:gd name="connsiteY135" fmla="*/ 3600001 h 3600001"/>
                <a:gd name="connsiteX136" fmla="*/ 8030353 w 12191996"/>
                <a:gd name="connsiteY136" fmla="*/ 1215286 h 3600001"/>
                <a:gd name="connsiteX137" fmla="*/ 8176827 w 12191996"/>
                <a:gd name="connsiteY137" fmla="*/ 1215286 h 3600001"/>
                <a:gd name="connsiteX138" fmla="*/ 8176827 w 12191996"/>
                <a:gd name="connsiteY138" fmla="*/ 3600000 h 3600001"/>
                <a:gd name="connsiteX139" fmla="*/ 8030353 w 12191996"/>
                <a:gd name="connsiteY139" fmla="*/ 3600000 h 3600001"/>
                <a:gd name="connsiteX140" fmla="*/ 11185136 w 12191996"/>
                <a:gd name="connsiteY140" fmla="*/ 1080001 h 3600001"/>
                <a:gd name="connsiteX141" fmla="*/ 11331610 w 12191996"/>
                <a:gd name="connsiteY141" fmla="*/ 1080001 h 3600001"/>
                <a:gd name="connsiteX142" fmla="*/ 11331610 w 12191996"/>
                <a:gd name="connsiteY142" fmla="*/ 3600001 h 3600001"/>
                <a:gd name="connsiteX143" fmla="*/ 11185136 w 12191996"/>
                <a:gd name="connsiteY143" fmla="*/ 3600001 h 3600001"/>
                <a:gd name="connsiteX144" fmla="*/ 6309562 w 12191996"/>
                <a:gd name="connsiteY144" fmla="*/ 1080000 h 3600001"/>
                <a:gd name="connsiteX145" fmla="*/ 6456036 w 12191996"/>
                <a:gd name="connsiteY145" fmla="*/ 1080000 h 3600001"/>
                <a:gd name="connsiteX146" fmla="*/ 6456036 w 12191996"/>
                <a:gd name="connsiteY146" fmla="*/ 3600000 h 3600001"/>
                <a:gd name="connsiteX147" fmla="*/ 6309562 w 12191996"/>
                <a:gd name="connsiteY147" fmla="*/ 3600000 h 3600001"/>
                <a:gd name="connsiteX148" fmla="*/ 10898338 w 12191996"/>
                <a:gd name="connsiteY148" fmla="*/ 934732 h 3600001"/>
                <a:gd name="connsiteX149" fmla="*/ 11044812 w 12191996"/>
                <a:gd name="connsiteY149" fmla="*/ 934732 h 3600001"/>
                <a:gd name="connsiteX150" fmla="*/ 11044812 w 12191996"/>
                <a:gd name="connsiteY150" fmla="*/ 3600000 h 3600001"/>
                <a:gd name="connsiteX151" fmla="*/ 10898338 w 12191996"/>
                <a:gd name="connsiteY151" fmla="*/ 3600000 h 3600001"/>
                <a:gd name="connsiteX152" fmla="*/ 9464345 w 12191996"/>
                <a:gd name="connsiteY152" fmla="*/ 934732 h 3600001"/>
                <a:gd name="connsiteX153" fmla="*/ 9610819 w 12191996"/>
                <a:gd name="connsiteY153" fmla="*/ 934732 h 3600001"/>
                <a:gd name="connsiteX154" fmla="*/ 9610819 w 12191996"/>
                <a:gd name="connsiteY154" fmla="*/ 3600000 h 3600001"/>
                <a:gd name="connsiteX155" fmla="*/ 9464345 w 12191996"/>
                <a:gd name="connsiteY155" fmla="*/ 3600000 h 3600001"/>
                <a:gd name="connsiteX156" fmla="*/ 9177547 w 12191996"/>
                <a:gd name="connsiteY156" fmla="*/ 638591 h 3600001"/>
                <a:gd name="connsiteX157" fmla="*/ 9324021 w 12191996"/>
                <a:gd name="connsiteY157" fmla="*/ 638591 h 3600001"/>
                <a:gd name="connsiteX158" fmla="*/ 9324021 w 12191996"/>
                <a:gd name="connsiteY158" fmla="*/ 3600000 h 3600001"/>
                <a:gd name="connsiteX159" fmla="*/ 9177547 w 12191996"/>
                <a:gd name="connsiteY159" fmla="*/ 3600000 h 3600001"/>
                <a:gd name="connsiteX160" fmla="*/ 11471935 w 12191996"/>
                <a:gd name="connsiteY160" fmla="*/ 576001 h 3600001"/>
                <a:gd name="connsiteX161" fmla="*/ 11618409 w 12191996"/>
                <a:gd name="connsiteY161" fmla="*/ 576001 h 3600001"/>
                <a:gd name="connsiteX162" fmla="*/ 11618409 w 12191996"/>
                <a:gd name="connsiteY162" fmla="*/ 3600001 h 3600001"/>
                <a:gd name="connsiteX163" fmla="*/ 11471935 w 12191996"/>
                <a:gd name="connsiteY163" fmla="*/ 3600001 h 3600001"/>
                <a:gd name="connsiteX164" fmla="*/ 12045522 w 12191996"/>
                <a:gd name="connsiteY164" fmla="*/ 360000 h 3600001"/>
                <a:gd name="connsiteX165" fmla="*/ 12191996 w 12191996"/>
                <a:gd name="connsiteY165" fmla="*/ 360000 h 3600001"/>
                <a:gd name="connsiteX166" fmla="*/ 12191996 w 12191996"/>
                <a:gd name="connsiteY166" fmla="*/ 3600000 h 3600001"/>
                <a:gd name="connsiteX167" fmla="*/ 12045522 w 12191996"/>
                <a:gd name="connsiteY167" fmla="*/ 3600000 h 3600001"/>
                <a:gd name="connsiteX168" fmla="*/ 11758733 w 12191996"/>
                <a:gd name="connsiteY168" fmla="*/ 0 h 3600001"/>
                <a:gd name="connsiteX169" fmla="*/ 11905207 w 12191996"/>
                <a:gd name="connsiteY169" fmla="*/ 0 h 3600001"/>
                <a:gd name="connsiteX170" fmla="*/ 11905207 w 12191996"/>
                <a:gd name="connsiteY170" fmla="*/ 3600000 h 3600001"/>
                <a:gd name="connsiteX171" fmla="*/ 11758733 w 12191996"/>
                <a:gd name="connsiteY171" fmla="*/ 3600000 h 360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12191996" h="3600001">
                  <a:moveTo>
                    <a:pt x="2007589" y="2820682"/>
                  </a:moveTo>
                  <a:lnTo>
                    <a:pt x="2154062" y="2820682"/>
                  </a:lnTo>
                  <a:lnTo>
                    <a:pt x="2154062" y="3600000"/>
                  </a:lnTo>
                  <a:lnTo>
                    <a:pt x="2007589" y="3600000"/>
                  </a:lnTo>
                  <a:close/>
                  <a:moveTo>
                    <a:pt x="0" y="2820682"/>
                  </a:moveTo>
                  <a:lnTo>
                    <a:pt x="146474" y="2820682"/>
                  </a:lnTo>
                  <a:lnTo>
                    <a:pt x="146474" y="3600000"/>
                  </a:lnTo>
                  <a:lnTo>
                    <a:pt x="0" y="3600000"/>
                  </a:lnTo>
                  <a:close/>
                  <a:moveTo>
                    <a:pt x="1433992" y="2664818"/>
                  </a:moveTo>
                  <a:lnTo>
                    <a:pt x="1580466" y="2664818"/>
                  </a:lnTo>
                  <a:lnTo>
                    <a:pt x="1580466" y="3600000"/>
                  </a:lnTo>
                  <a:lnTo>
                    <a:pt x="1433992" y="3600000"/>
                  </a:lnTo>
                  <a:close/>
                  <a:moveTo>
                    <a:pt x="4875570" y="2586886"/>
                  </a:moveTo>
                  <a:lnTo>
                    <a:pt x="5022045" y="2586886"/>
                  </a:lnTo>
                  <a:lnTo>
                    <a:pt x="5022045" y="3600000"/>
                  </a:lnTo>
                  <a:lnTo>
                    <a:pt x="4875570" y="3600000"/>
                  </a:lnTo>
                  <a:close/>
                  <a:moveTo>
                    <a:pt x="2867985" y="2586886"/>
                  </a:moveTo>
                  <a:lnTo>
                    <a:pt x="3014458" y="2586886"/>
                  </a:lnTo>
                  <a:lnTo>
                    <a:pt x="3014458" y="3600000"/>
                  </a:lnTo>
                  <a:lnTo>
                    <a:pt x="2867985" y="3600000"/>
                  </a:lnTo>
                  <a:close/>
                  <a:moveTo>
                    <a:pt x="2581185" y="2477782"/>
                  </a:moveTo>
                  <a:lnTo>
                    <a:pt x="2727660" y="2477782"/>
                  </a:lnTo>
                  <a:lnTo>
                    <a:pt x="2727660" y="3600000"/>
                  </a:lnTo>
                  <a:lnTo>
                    <a:pt x="2581185" y="3600000"/>
                  </a:lnTo>
                  <a:close/>
                  <a:moveTo>
                    <a:pt x="1147194" y="2477782"/>
                  </a:moveTo>
                  <a:lnTo>
                    <a:pt x="1293668" y="2477782"/>
                  </a:lnTo>
                  <a:lnTo>
                    <a:pt x="1293668" y="3600000"/>
                  </a:lnTo>
                  <a:lnTo>
                    <a:pt x="1147194" y="3600000"/>
                  </a:lnTo>
                  <a:close/>
                  <a:moveTo>
                    <a:pt x="286798" y="2477782"/>
                  </a:moveTo>
                  <a:lnTo>
                    <a:pt x="433272" y="2477782"/>
                  </a:lnTo>
                  <a:lnTo>
                    <a:pt x="433272" y="3600000"/>
                  </a:lnTo>
                  <a:lnTo>
                    <a:pt x="286798" y="3600000"/>
                  </a:lnTo>
                  <a:close/>
                  <a:moveTo>
                    <a:pt x="4301973" y="2384264"/>
                  </a:moveTo>
                  <a:lnTo>
                    <a:pt x="4448447" y="2384264"/>
                  </a:lnTo>
                  <a:lnTo>
                    <a:pt x="4448447" y="3600001"/>
                  </a:lnTo>
                  <a:lnTo>
                    <a:pt x="4301973" y="3600001"/>
                  </a:lnTo>
                  <a:close/>
                  <a:moveTo>
                    <a:pt x="1720791" y="2353091"/>
                  </a:moveTo>
                  <a:lnTo>
                    <a:pt x="1867265" y="2353091"/>
                  </a:lnTo>
                  <a:lnTo>
                    <a:pt x="1867265" y="3600000"/>
                  </a:lnTo>
                  <a:lnTo>
                    <a:pt x="1720791" y="3600000"/>
                  </a:lnTo>
                  <a:close/>
                  <a:moveTo>
                    <a:pt x="7743555" y="2275159"/>
                  </a:moveTo>
                  <a:lnTo>
                    <a:pt x="7890029" y="2275159"/>
                  </a:lnTo>
                  <a:lnTo>
                    <a:pt x="7890029" y="3600000"/>
                  </a:lnTo>
                  <a:lnTo>
                    <a:pt x="7743555" y="3600000"/>
                  </a:lnTo>
                  <a:close/>
                  <a:moveTo>
                    <a:pt x="5735966" y="2275159"/>
                  </a:moveTo>
                  <a:lnTo>
                    <a:pt x="5882439" y="2275159"/>
                  </a:lnTo>
                  <a:lnTo>
                    <a:pt x="5882439" y="3600000"/>
                  </a:lnTo>
                  <a:lnTo>
                    <a:pt x="5735966" y="3600000"/>
                  </a:lnTo>
                  <a:close/>
                  <a:moveTo>
                    <a:pt x="2294388" y="2197227"/>
                  </a:moveTo>
                  <a:lnTo>
                    <a:pt x="2440862" y="2197227"/>
                  </a:lnTo>
                  <a:lnTo>
                    <a:pt x="2440862" y="3600000"/>
                  </a:lnTo>
                  <a:lnTo>
                    <a:pt x="2294388" y="3600000"/>
                  </a:lnTo>
                  <a:close/>
                  <a:moveTo>
                    <a:pt x="860395" y="2197227"/>
                  </a:moveTo>
                  <a:lnTo>
                    <a:pt x="1006869" y="2197227"/>
                  </a:lnTo>
                  <a:lnTo>
                    <a:pt x="1006869" y="3600000"/>
                  </a:lnTo>
                  <a:lnTo>
                    <a:pt x="860395" y="3600000"/>
                  </a:lnTo>
                  <a:close/>
                  <a:moveTo>
                    <a:pt x="5449168" y="2141116"/>
                  </a:moveTo>
                  <a:lnTo>
                    <a:pt x="5595641" y="2141116"/>
                  </a:lnTo>
                  <a:lnTo>
                    <a:pt x="5595641" y="3600000"/>
                  </a:lnTo>
                  <a:lnTo>
                    <a:pt x="5449168" y="3600000"/>
                  </a:lnTo>
                  <a:close/>
                  <a:moveTo>
                    <a:pt x="4015178" y="2141116"/>
                  </a:moveTo>
                  <a:lnTo>
                    <a:pt x="4161652" y="2141116"/>
                  </a:lnTo>
                  <a:lnTo>
                    <a:pt x="4161652" y="3600000"/>
                  </a:lnTo>
                  <a:lnTo>
                    <a:pt x="4015178" y="3600000"/>
                  </a:lnTo>
                  <a:close/>
                  <a:moveTo>
                    <a:pt x="3154782" y="2141116"/>
                  </a:moveTo>
                  <a:lnTo>
                    <a:pt x="3301256" y="2141116"/>
                  </a:lnTo>
                  <a:lnTo>
                    <a:pt x="3301256" y="3600000"/>
                  </a:lnTo>
                  <a:lnTo>
                    <a:pt x="3154782" y="3600000"/>
                  </a:lnTo>
                  <a:close/>
                  <a:moveTo>
                    <a:pt x="8603950" y="2119295"/>
                  </a:moveTo>
                  <a:lnTo>
                    <a:pt x="8750424" y="2119295"/>
                  </a:lnTo>
                  <a:lnTo>
                    <a:pt x="8750424" y="3600000"/>
                  </a:lnTo>
                  <a:lnTo>
                    <a:pt x="8603950" y="3600000"/>
                  </a:lnTo>
                  <a:close/>
                  <a:moveTo>
                    <a:pt x="573597" y="2041364"/>
                  </a:moveTo>
                  <a:lnTo>
                    <a:pt x="720071" y="2041364"/>
                  </a:lnTo>
                  <a:lnTo>
                    <a:pt x="720071" y="3600001"/>
                  </a:lnTo>
                  <a:lnTo>
                    <a:pt x="573597" y="3600001"/>
                  </a:lnTo>
                  <a:close/>
                  <a:moveTo>
                    <a:pt x="7169958" y="2010191"/>
                  </a:moveTo>
                  <a:lnTo>
                    <a:pt x="7316432" y="2010191"/>
                  </a:lnTo>
                  <a:lnTo>
                    <a:pt x="7316432" y="3600000"/>
                  </a:lnTo>
                  <a:lnTo>
                    <a:pt x="7169958" y="3600000"/>
                  </a:lnTo>
                  <a:close/>
                  <a:moveTo>
                    <a:pt x="4588771" y="1979018"/>
                  </a:moveTo>
                  <a:lnTo>
                    <a:pt x="4735245" y="1979018"/>
                  </a:lnTo>
                  <a:lnTo>
                    <a:pt x="4735245" y="3600000"/>
                  </a:lnTo>
                  <a:lnTo>
                    <a:pt x="4588771" y="3600000"/>
                  </a:lnTo>
                  <a:close/>
                  <a:moveTo>
                    <a:pt x="10037942" y="1823155"/>
                  </a:moveTo>
                  <a:lnTo>
                    <a:pt x="10184416" y="1823155"/>
                  </a:lnTo>
                  <a:lnTo>
                    <a:pt x="10184416" y="3600001"/>
                  </a:lnTo>
                  <a:lnTo>
                    <a:pt x="10037942" y="3600001"/>
                  </a:lnTo>
                  <a:close/>
                  <a:moveTo>
                    <a:pt x="10611539" y="1800001"/>
                  </a:moveTo>
                  <a:lnTo>
                    <a:pt x="10758013" y="1800001"/>
                  </a:lnTo>
                  <a:lnTo>
                    <a:pt x="10758013" y="3600001"/>
                  </a:lnTo>
                  <a:lnTo>
                    <a:pt x="10611539" y="3600001"/>
                  </a:lnTo>
                  <a:close/>
                  <a:moveTo>
                    <a:pt x="5162368" y="1776395"/>
                  </a:moveTo>
                  <a:lnTo>
                    <a:pt x="5308842" y="1776395"/>
                  </a:lnTo>
                  <a:lnTo>
                    <a:pt x="5308842" y="3600000"/>
                  </a:lnTo>
                  <a:lnTo>
                    <a:pt x="5162368" y="3600000"/>
                  </a:lnTo>
                  <a:close/>
                  <a:moveTo>
                    <a:pt x="3728379" y="1776395"/>
                  </a:moveTo>
                  <a:lnTo>
                    <a:pt x="3874853" y="1776395"/>
                  </a:lnTo>
                  <a:lnTo>
                    <a:pt x="3874853" y="3600000"/>
                  </a:lnTo>
                  <a:lnTo>
                    <a:pt x="3728379" y="3600000"/>
                  </a:lnTo>
                  <a:close/>
                  <a:moveTo>
                    <a:pt x="8317151" y="1692229"/>
                  </a:moveTo>
                  <a:lnTo>
                    <a:pt x="8463625" y="1692229"/>
                  </a:lnTo>
                  <a:lnTo>
                    <a:pt x="8463625" y="3600000"/>
                  </a:lnTo>
                  <a:lnTo>
                    <a:pt x="8317151" y="3600000"/>
                  </a:lnTo>
                  <a:close/>
                  <a:moveTo>
                    <a:pt x="6883159" y="1692229"/>
                  </a:moveTo>
                  <a:lnTo>
                    <a:pt x="7029633" y="1692229"/>
                  </a:lnTo>
                  <a:lnTo>
                    <a:pt x="7029633" y="3600000"/>
                  </a:lnTo>
                  <a:lnTo>
                    <a:pt x="6883159" y="3600000"/>
                  </a:lnTo>
                  <a:close/>
                  <a:moveTo>
                    <a:pt x="6022764" y="1692229"/>
                  </a:moveTo>
                  <a:lnTo>
                    <a:pt x="6169238" y="1692229"/>
                  </a:lnTo>
                  <a:lnTo>
                    <a:pt x="6169238" y="3600000"/>
                  </a:lnTo>
                  <a:lnTo>
                    <a:pt x="6022764" y="3600000"/>
                  </a:lnTo>
                  <a:close/>
                  <a:moveTo>
                    <a:pt x="3441581" y="1573773"/>
                  </a:moveTo>
                  <a:lnTo>
                    <a:pt x="3588056" y="1573773"/>
                  </a:lnTo>
                  <a:lnTo>
                    <a:pt x="3588056" y="3600001"/>
                  </a:lnTo>
                  <a:lnTo>
                    <a:pt x="3441581" y="3600001"/>
                  </a:lnTo>
                  <a:close/>
                  <a:moveTo>
                    <a:pt x="7456756" y="1480254"/>
                  </a:moveTo>
                  <a:lnTo>
                    <a:pt x="7603230" y="1480254"/>
                  </a:lnTo>
                  <a:lnTo>
                    <a:pt x="7603230" y="3600000"/>
                  </a:lnTo>
                  <a:lnTo>
                    <a:pt x="7456756" y="3600000"/>
                  </a:lnTo>
                  <a:close/>
                  <a:moveTo>
                    <a:pt x="9751144" y="1467786"/>
                  </a:moveTo>
                  <a:lnTo>
                    <a:pt x="9897618" y="1467786"/>
                  </a:lnTo>
                  <a:lnTo>
                    <a:pt x="9897618" y="3600001"/>
                  </a:lnTo>
                  <a:lnTo>
                    <a:pt x="9751144" y="3600001"/>
                  </a:lnTo>
                  <a:close/>
                  <a:moveTo>
                    <a:pt x="8890748" y="1467785"/>
                  </a:moveTo>
                  <a:lnTo>
                    <a:pt x="9037222" y="1467785"/>
                  </a:lnTo>
                  <a:lnTo>
                    <a:pt x="9037222" y="3600000"/>
                  </a:lnTo>
                  <a:lnTo>
                    <a:pt x="8890748" y="3600000"/>
                  </a:lnTo>
                  <a:close/>
                  <a:moveTo>
                    <a:pt x="6596361" y="1296000"/>
                  </a:moveTo>
                  <a:lnTo>
                    <a:pt x="6742835" y="1296000"/>
                  </a:lnTo>
                  <a:lnTo>
                    <a:pt x="6742835" y="3600000"/>
                  </a:lnTo>
                  <a:lnTo>
                    <a:pt x="6596361" y="3600000"/>
                  </a:lnTo>
                  <a:close/>
                  <a:moveTo>
                    <a:pt x="10324741" y="1230873"/>
                  </a:moveTo>
                  <a:lnTo>
                    <a:pt x="10471215" y="1230873"/>
                  </a:lnTo>
                  <a:lnTo>
                    <a:pt x="10471215" y="3600001"/>
                  </a:lnTo>
                  <a:lnTo>
                    <a:pt x="10324741" y="3600001"/>
                  </a:lnTo>
                  <a:close/>
                  <a:moveTo>
                    <a:pt x="8030353" y="1215286"/>
                  </a:moveTo>
                  <a:lnTo>
                    <a:pt x="8176827" y="1215286"/>
                  </a:lnTo>
                  <a:lnTo>
                    <a:pt x="8176827" y="3600000"/>
                  </a:lnTo>
                  <a:lnTo>
                    <a:pt x="8030353" y="3600000"/>
                  </a:lnTo>
                  <a:close/>
                  <a:moveTo>
                    <a:pt x="11185136" y="1080001"/>
                  </a:moveTo>
                  <a:lnTo>
                    <a:pt x="11331610" y="1080001"/>
                  </a:lnTo>
                  <a:lnTo>
                    <a:pt x="11331610" y="3600001"/>
                  </a:lnTo>
                  <a:lnTo>
                    <a:pt x="11185136" y="3600001"/>
                  </a:lnTo>
                  <a:close/>
                  <a:moveTo>
                    <a:pt x="6309562" y="1080000"/>
                  </a:moveTo>
                  <a:lnTo>
                    <a:pt x="6456036" y="1080000"/>
                  </a:lnTo>
                  <a:lnTo>
                    <a:pt x="6456036" y="3600000"/>
                  </a:lnTo>
                  <a:lnTo>
                    <a:pt x="6309562" y="3600000"/>
                  </a:lnTo>
                  <a:close/>
                  <a:moveTo>
                    <a:pt x="10898338" y="934732"/>
                  </a:moveTo>
                  <a:lnTo>
                    <a:pt x="11044812" y="934732"/>
                  </a:lnTo>
                  <a:lnTo>
                    <a:pt x="11044812" y="3600000"/>
                  </a:lnTo>
                  <a:lnTo>
                    <a:pt x="10898338" y="3600000"/>
                  </a:lnTo>
                  <a:close/>
                  <a:moveTo>
                    <a:pt x="9464345" y="934732"/>
                  </a:moveTo>
                  <a:lnTo>
                    <a:pt x="9610819" y="934732"/>
                  </a:lnTo>
                  <a:lnTo>
                    <a:pt x="9610819" y="3600000"/>
                  </a:lnTo>
                  <a:lnTo>
                    <a:pt x="9464345" y="3600000"/>
                  </a:lnTo>
                  <a:close/>
                  <a:moveTo>
                    <a:pt x="9177547" y="638591"/>
                  </a:moveTo>
                  <a:lnTo>
                    <a:pt x="9324021" y="638591"/>
                  </a:lnTo>
                  <a:lnTo>
                    <a:pt x="9324021" y="3600000"/>
                  </a:lnTo>
                  <a:lnTo>
                    <a:pt x="9177547" y="3600000"/>
                  </a:lnTo>
                  <a:close/>
                  <a:moveTo>
                    <a:pt x="11471935" y="576001"/>
                  </a:moveTo>
                  <a:lnTo>
                    <a:pt x="11618409" y="576001"/>
                  </a:lnTo>
                  <a:lnTo>
                    <a:pt x="11618409" y="3600001"/>
                  </a:lnTo>
                  <a:lnTo>
                    <a:pt x="11471935" y="3600001"/>
                  </a:lnTo>
                  <a:close/>
                  <a:moveTo>
                    <a:pt x="12045522" y="360000"/>
                  </a:moveTo>
                  <a:lnTo>
                    <a:pt x="12191996" y="360000"/>
                  </a:lnTo>
                  <a:lnTo>
                    <a:pt x="12191996" y="3600000"/>
                  </a:lnTo>
                  <a:lnTo>
                    <a:pt x="12045522" y="3600000"/>
                  </a:lnTo>
                  <a:close/>
                  <a:moveTo>
                    <a:pt x="11758733" y="0"/>
                  </a:moveTo>
                  <a:lnTo>
                    <a:pt x="11905207" y="0"/>
                  </a:lnTo>
                  <a:lnTo>
                    <a:pt x="11905207" y="3600000"/>
                  </a:lnTo>
                  <a:lnTo>
                    <a:pt x="11758733" y="360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0"/>
                  </a:schemeClr>
                </a:gs>
                <a:gs pos="100000">
                  <a:schemeClr val="accent1">
                    <a:alpha val="1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4200"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  <p:sp>
          <p:nvSpPr>
            <p:cNvPr id="65" name="islide-2"/>
            <p:cNvSpPr/>
            <p:nvPr/>
          </p:nvSpPr>
          <p:spPr>
            <a:xfrm>
              <a:off x="660396" y="1368638"/>
              <a:ext cx="10974858" cy="3079483"/>
            </a:xfrm>
            <a:custGeom>
              <a:avLst/>
              <a:gdLst>
                <a:gd name="connsiteX0" fmla="*/ 12194350 w 12194350"/>
                <a:gd name="connsiteY0" fmla="*/ 0 h 3538816"/>
                <a:gd name="connsiteX1" fmla="*/ 11743461 w 12194350"/>
                <a:gd name="connsiteY1" fmla="*/ 880964 h 3538816"/>
                <a:gd name="connsiteX2" fmla="*/ 11594168 w 12194350"/>
                <a:gd name="connsiteY2" fmla="*/ 693302 h 3538816"/>
                <a:gd name="connsiteX3" fmla="*/ 11511865 w 12194350"/>
                <a:gd name="connsiteY3" fmla="*/ 745950 h 3538816"/>
                <a:gd name="connsiteX4" fmla="*/ 7081249 w 12194350"/>
                <a:gd name="connsiteY4" fmla="*/ 2736180 h 3538816"/>
                <a:gd name="connsiteX5" fmla="*/ 0 w 12194350"/>
                <a:gd name="connsiteY5" fmla="*/ 3532429 h 3538816"/>
                <a:gd name="connsiteX6" fmla="*/ 7039964 w 12194350"/>
                <a:gd name="connsiteY6" fmla="*/ 2550361 h 3538816"/>
                <a:gd name="connsiteX7" fmla="*/ 11334499 w 12194350"/>
                <a:gd name="connsiteY7" fmla="*/ 499924 h 3538816"/>
                <a:gd name="connsiteX8" fmla="*/ 11402620 w 12194350"/>
                <a:gd name="connsiteY8" fmla="*/ 452526 h 3538816"/>
                <a:gd name="connsiteX9" fmla="*/ 11234620 w 12194350"/>
                <a:gd name="connsiteY9" fmla="*/ 241350 h 35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4350" h="3538816">
                  <a:moveTo>
                    <a:pt x="12194350" y="0"/>
                  </a:moveTo>
                  <a:lnTo>
                    <a:pt x="11743461" y="880964"/>
                  </a:lnTo>
                  <a:lnTo>
                    <a:pt x="11594168" y="693302"/>
                  </a:lnTo>
                  <a:lnTo>
                    <a:pt x="11511865" y="745950"/>
                  </a:lnTo>
                  <a:cubicBezTo>
                    <a:pt x="10861162" y="1155209"/>
                    <a:pt x="9284367" y="2058445"/>
                    <a:pt x="7081249" y="2736180"/>
                  </a:cubicBezTo>
                  <a:cubicBezTo>
                    <a:pt x="4066305" y="3663685"/>
                    <a:pt x="0" y="3532429"/>
                    <a:pt x="0" y="3532429"/>
                  </a:cubicBezTo>
                  <a:cubicBezTo>
                    <a:pt x="1493745" y="3470120"/>
                    <a:pt x="4513461" y="3376692"/>
                    <a:pt x="7039964" y="2550361"/>
                  </a:cubicBezTo>
                  <a:cubicBezTo>
                    <a:pt x="9244275" y="1829421"/>
                    <a:pt x="10729604" y="913051"/>
                    <a:pt x="11334499" y="499924"/>
                  </a:cubicBezTo>
                  <a:lnTo>
                    <a:pt x="11402620" y="452526"/>
                  </a:lnTo>
                  <a:lnTo>
                    <a:pt x="11234620" y="241350"/>
                  </a:lnTo>
                  <a:close/>
                </a:path>
              </a:pathLst>
            </a:custGeom>
            <a:solidFill>
              <a:schemeClr val="accent1"/>
            </a:solidFill>
            <a:ln w="5715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213360" tIns="106680" rIns="213360" bIns="106680" numCol="1" spcCol="0" rtlCol="0" fromWordArt="0" anchor="ctr" anchorCtr="0" forceAA="0" compatLnSpc="1">
              <a:noAutofit/>
            </a:bodyPr>
            <a:lstStyle/>
            <a:p>
              <a:pPr marL="800100" indent="-800100" defTabSz="2089150">
                <a:buSzPct val="120000"/>
              </a:pPr>
              <a:endParaRPr lang="zh-CN" altLang="en-US" sz="3735">
                <a:latin typeface="Arial" panose="020B0604020202090204" pitchFamily="34" charset="0"/>
                <a:ea typeface="微软雅黑" panose="020B0503020204020204" pitchFamily="34" charset="-122"/>
                <a:cs typeface="+mn-ea"/>
                <a:sym typeface="Arial" panose="020B0604020202090204" pitchFamily="34" charset="0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641270" y="2810628"/>
              <a:ext cx="3115184" cy="1852960"/>
              <a:chOff x="1476174" y="2929915"/>
              <a:chExt cx="3115184" cy="1852960"/>
            </a:xfrm>
          </p:grpSpPr>
          <p:sp>
            <p:nvSpPr>
              <p:cNvPr id="66" name="Bullet1"/>
              <p:cNvSpPr txBox="1"/>
              <p:nvPr/>
            </p:nvSpPr>
            <p:spPr>
              <a:xfrm>
                <a:off x="1476174" y="2929915"/>
                <a:ext cx="3115184" cy="514552"/>
              </a:xfrm>
              <a:prstGeom prst="rect">
                <a:avLst/>
              </a:prstGeom>
              <a:noFill/>
            </p:spPr>
            <p:txBody>
              <a:bodyPr wrap="square" lIns="213360" tIns="106680" rIns="213360" bIns="106680" anchor="ctr" anchorCtr="0">
                <a:normAutofit/>
              </a:bodyPr>
              <a:lstStyle/>
              <a:p>
                <a:r>
                  <a:rPr lang="zh-CN" altLang="en-US" sz="48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功能插件</a:t>
                </a:r>
                <a:endParaRPr lang="zh-CN" altLang="en-US" sz="4800" b="1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67" name="Text1"/>
              <p:cNvSpPr/>
              <p:nvPr/>
            </p:nvSpPr>
            <p:spPr>
              <a:xfrm>
                <a:off x="1476174" y="3454098"/>
                <a:ext cx="3115184" cy="908855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213360" tIns="106680" rIns="213360" bIns="106680" anchor="t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36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（卖 </a:t>
                </a:r>
                <a:r>
                  <a:rPr lang="fr-FR" altLang="zh-CN" sz="36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API</a:t>
                </a:r>
                <a:r>
                  <a:rPr lang="zh-CN" altLang="en-US" sz="36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，一个函数一分钱</a:t>
                </a:r>
                <a:r>
                  <a:rPr lang="zh-CN" altLang="fr-FR" sz="36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）</a:t>
                </a:r>
                <a:endParaRPr lang="zh-CN" altLang="en-US" sz="3600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68" name="Number1"/>
              <p:cNvSpPr>
                <a:spLocks noChangeAspect="1"/>
              </p:cNvSpPr>
              <p:nvPr/>
            </p:nvSpPr>
            <p:spPr>
              <a:xfrm>
                <a:off x="1640511" y="3990875"/>
                <a:ext cx="792002" cy="792000"/>
              </a:xfrm>
              <a:prstGeom prst="ellipse">
                <a:avLst/>
              </a:prstGeom>
              <a:solidFill>
                <a:schemeClr val="accent1"/>
              </a:solidFill>
              <a:ln w="25400" cap="rnd">
                <a:solidFill>
                  <a:srgbClr val="FFFFFF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213360" tIns="106680" rIns="213360" bIns="106680" numCol="1" spcCol="0" rtlCol="0" fromWordArt="0" anchor="ctr" anchorCtr="0" forceAA="0" compatLnSpc="1">
                <a:normAutofit/>
              </a:bodyPr>
              <a:lstStyle/>
              <a:p>
                <a:pPr algn="ctr" defTabSz="2132330"/>
                <a:r>
                  <a:rPr lang="en-US" altLang="zh-CN" sz="5135" b="1" dirty="0">
                    <a:solidFill>
                      <a:srgbClr val="FFFFFF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1</a:t>
                </a:r>
                <a:endParaRPr lang="zh-CN" altLang="en-US" sz="5135" b="1" dirty="0">
                  <a:solidFill>
                    <a:srgbClr val="FFFFFF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4816260" y="2407764"/>
              <a:ext cx="4217938" cy="2026453"/>
              <a:chOff x="3743549" y="2527050"/>
              <a:chExt cx="4217938" cy="2026453"/>
            </a:xfrm>
          </p:grpSpPr>
          <p:sp>
            <p:nvSpPr>
              <p:cNvPr id="69" name="Bullet2"/>
              <p:cNvSpPr txBox="1"/>
              <p:nvPr/>
            </p:nvSpPr>
            <p:spPr>
              <a:xfrm>
                <a:off x="3743549" y="2527050"/>
                <a:ext cx="4217938" cy="514552"/>
              </a:xfrm>
              <a:prstGeom prst="rect">
                <a:avLst/>
              </a:prstGeom>
              <a:noFill/>
            </p:spPr>
            <p:txBody>
              <a:bodyPr wrap="square" lIns="213360" tIns="106680" rIns="213360" bIns="106680" anchor="ctr" anchorCtr="0">
                <a:normAutofit/>
              </a:bodyPr>
              <a:lstStyle/>
              <a:p>
                <a:r>
                  <a:rPr lang="zh-CN" altLang="en-US" sz="48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场景工作流</a:t>
                </a:r>
                <a:endParaRPr lang="zh-CN" altLang="en-US" sz="4800" b="1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70" name="Text2"/>
              <p:cNvSpPr/>
              <p:nvPr/>
            </p:nvSpPr>
            <p:spPr>
              <a:xfrm>
                <a:off x="3743549" y="3051234"/>
                <a:ext cx="4217938" cy="807255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213360" tIns="106680" rIns="213360" bIns="106680" anchor="t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36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（卖效率，一条流水线一块钱）</a:t>
                </a:r>
                <a:endParaRPr lang="zh-CN" altLang="en-US" sz="3600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71" name="Number2"/>
              <p:cNvSpPr>
                <a:spLocks noChangeAspect="1"/>
              </p:cNvSpPr>
              <p:nvPr/>
            </p:nvSpPr>
            <p:spPr>
              <a:xfrm>
                <a:off x="3839119" y="3761503"/>
                <a:ext cx="792002" cy="792000"/>
              </a:xfrm>
              <a:prstGeom prst="ellipse">
                <a:avLst/>
              </a:prstGeom>
              <a:solidFill>
                <a:schemeClr val="accent2"/>
              </a:solidFill>
              <a:ln w="25400" cap="rnd">
                <a:solidFill>
                  <a:srgbClr val="FFFFFF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213360" tIns="106680" rIns="213360" bIns="106680" numCol="1" spcCol="0" rtlCol="0" fromWordArt="0" anchor="ctr" anchorCtr="0" forceAA="0" compatLnSpc="1">
                <a:normAutofit/>
              </a:bodyPr>
              <a:lstStyle/>
              <a:p>
                <a:pPr algn="ctr" defTabSz="2132330"/>
                <a:r>
                  <a:rPr lang="en-US" altLang="zh-CN" sz="5135" b="1" dirty="0">
                    <a:solidFill>
                      <a:srgbClr val="FFFFFF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2</a:t>
                </a:r>
                <a:endParaRPr lang="zh-CN" altLang="en-US" sz="5135" b="1" dirty="0">
                  <a:solidFill>
                    <a:srgbClr val="FFFFFF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8018053" y="2759682"/>
              <a:ext cx="5154817" cy="1603866"/>
              <a:chOff x="6059883" y="3590169"/>
              <a:chExt cx="5154817" cy="1603866"/>
            </a:xfrm>
          </p:grpSpPr>
          <p:sp>
            <p:nvSpPr>
              <p:cNvPr id="75" name="Bullet3"/>
              <p:cNvSpPr txBox="1"/>
              <p:nvPr/>
            </p:nvSpPr>
            <p:spPr>
              <a:xfrm>
                <a:off x="7262619" y="3783348"/>
                <a:ext cx="2922538" cy="514552"/>
              </a:xfrm>
              <a:prstGeom prst="rect">
                <a:avLst/>
              </a:prstGeom>
              <a:noFill/>
            </p:spPr>
            <p:txBody>
              <a:bodyPr wrap="square" lIns="213360" tIns="106680" rIns="213360" bIns="106680" anchor="ctr" anchorCtr="0">
                <a:normAutofit/>
              </a:bodyPr>
              <a:lstStyle/>
              <a:p>
                <a:r>
                  <a:rPr lang="zh-CN" altLang="en-US" sz="48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端到端 </a:t>
                </a:r>
                <a:r>
                  <a:rPr lang="en-US" altLang="zh-CN" sz="48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KPI </a:t>
                </a:r>
                <a:r>
                  <a:rPr lang="zh-CN" altLang="en-US" sz="4800" b="1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承诺</a:t>
                </a:r>
                <a:endParaRPr lang="zh-CN" altLang="en-US" sz="4800" b="1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76" name="Text3"/>
              <p:cNvSpPr/>
              <p:nvPr/>
            </p:nvSpPr>
            <p:spPr>
              <a:xfrm>
                <a:off x="7135833" y="4237305"/>
                <a:ext cx="4078867" cy="956730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213360" tIns="106680" rIns="213360" bIns="106680" anchor="t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3600" dirty="0">
                    <a:solidFill>
                      <a:schemeClr val="bg1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（卖结果，广告费、销售提成、节省小时数）</a:t>
                </a:r>
                <a:endParaRPr lang="zh-CN" altLang="en-US" sz="3600" dirty="0">
                  <a:solidFill>
                    <a:schemeClr val="bg1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  <p:sp>
            <p:nvSpPr>
              <p:cNvPr id="77" name="Number3"/>
              <p:cNvSpPr>
                <a:spLocks noChangeAspect="1"/>
              </p:cNvSpPr>
              <p:nvPr/>
            </p:nvSpPr>
            <p:spPr>
              <a:xfrm>
                <a:off x="6059883" y="3590169"/>
                <a:ext cx="792002" cy="792000"/>
              </a:xfrm>
              <a:prstGeom prst="ellipse">
                <a:avLst/>
              </a:prstGeom>
              <a:solidFill>
                <a:schemeClr val="accent1"/>
              </a:solidFill>
              <a:ln w="25400" cap="rnd">
                <a:solidFill>
                  <a:srgbClr val="FFFFFF"/>
                </a:soli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213360" tIns="106680" rIns="213360" bIns="106680" numCol="1" spcCol="0" rtlCol="0" fromWordArt="0" anchor="ctr" anchorCtr="0" forceAA="0" compatLnSpc="1">
                <a:normAutofit/>
              </a:bodyPr>
              <a:lstStyle/>
              <a:p>
                <a:pPr algn="ctr" defTabSz="2132330"/>
                <a:r>
                  <a:rPr lang="en-US" altLang="zh-CN" sz="5135" b="1" dirty="0">
                    <a:solidFill>
                      <a:srgbClr val="FFFFFF"/>
                    </a:solidFill>
                    <a:latin typeface="Arial" panose="020B0604020202090204" pitchFamily="34" charset="0"/>
                    <a:ea typeface="微软雅黑" panose="020B0503020204020204" pitchFamily="34" charset="-122"/>
                    <a:cs typeface="+mn-ea"/>
                    <a:sym typeface="Arial" panose="020B0604020202090204" pitchFamily="34" charset="0"/>
                  </a:rPr>
                  <a:t>3</a:t>
                </a:r>
                <a:endParaRPr lang="zh-CN" altLang="en-US" sz="5135" b="1" dirty="0">
                  <a:solidFill>
                    <a:srgbClr val="FFFFFF"/>
                  </a:solidFill>
                  <a:latin typeface="Arial" panose="020B0604020202090204" pitchFamily="34" charset="0"/>
                  <a:ea typeface="微软雅黑" panose="020B0503020204020204" pitchFamily="34" charset="-122"/>
                  <a:cs typeface="+mn-ea"/>
                  <a:sym typeface="Arial" panose="020B0604020202090204" pitchFamily="34" charset="0"/>
                </a:endParaRPr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资本视角：估值压缩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7813" y="7681752"/>
            <a:ext cx="24010374" cy="1919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47 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家独角兽平均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 68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VC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们不再为“未来可能”买单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97812" y="11011137"/>
            <a:ext cx="240103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8000" dirty="0"/>
              <a:t>“讲故事还行，但先给 </a:t>
            </a:r>
            <a:r>
              <a:rPr lang="en-US" altLang="zh-CN" sz="8000" dirty="0"/>
              <a:t>ROI”</a:t>
            </a:r>
            <a:endParaRPr lang="zh-CN" altLang="en-US" sz="8000" dirty="0"/>
          </a:p>
        </p:txBody>
      </p:sp>
      <p:sp>
        <p:nvSpPr>
          <p:cNvPr id="4" name="文本框 3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企业机会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8953081" y="8001000"/>
            <a:ext cx="36522096" cy="5656565"/>
            <a:chOff x="25279" y="2789736"/>
            <a:chExt cx="15652327" cy="2424242"/>
          </a:xfrm>
        </p:grpSpPr>
        <p:sp>
          <p:nvSpPr>
            <p:cNvPr id="10" name="图形 70"/>
            <p:cNvSpPr/>
            <p:nvPr/>
          </p:nvSpPr>
          <p:spPr>
            <a:xfrm flipV="1">
              <a:off x="25279" y="3809194"/>
              <a:ext cx="12764436" cy="375867"/>
            </a:xfrm>
            <a:custGeom>
              <a:avLst/>
              <a:gdLst>
                <a:gd name="connsiteX0" fmla="*/ 15596 w 12191333"/>
                <a:gd name="connsiteY0" fmla="*/ 639057 h 664913"/>
                <a:gd name="connsiteX1" fmla="*/ 1022266 w 12191333"/>
                <a:gd name="connsiteY1" fmla="*/ 337904 h 664913"/>
                <a:gd name="connsiteX2" fmla="*/ 2236699 w 12191333"/>
                <a:gd name="connsiteY2" fmla="*/ 493590 h 664913"/>
                <a:gd name="connsiteX3" fmla="*/ 3562435 w 12191333"/>
                <a:gd name="connsiteY3" fmla="*/ 629739 h 664913"/>
                <a:gd name="connsiteX4" fmla="*/ 4848193 w 12191333"/>
                <a:gd name="connsiteY4" fmla="*/ 463291 h 664913"/>
                <a:gd name="connsiteX5" fmla="*/ 6112752 w 12191333"/>
                <a:gd name="connsiteY5" fmla="*/ 117249 h 664913"/>
                <a:gd name="connsiteX6" fmla="*/ 7448960 w 12191333"/>
                <a:gd name="connsiteY6" fmla="*/ 36535 h 664913"/>
                <a:gd name="connsiteX7" fmla="*/ 8115151 w 12191333"/>
                <a:gd name="connsiteY7" fmla="*/ 140542 h 664913"/>
                <a:gd name="connsiteX8" fmla="*/ 8727964 w 12191333"/>
                <a:gd name="connsiteY8" fmla="*/ 353505 h 664913"/>
                <a:gd name="connsiteX9" fmla="*/ 9847165 w 12191333"/>
                <a:gd name="connsiteY9" fmla="*/ 650035 h 664913"/>
                <a:gd name="connsiteX10" fmla="*/ 11959711 w 12191333"/>
                <a:gd name="connsiteY10" fmla="*/ 168928 h 664913"/>
                <a:gd name="connsiteX11" fmla="*/ 12187408 w 12191333"/>
                <a:gd name="connsiteY11" fmla="*/ 17286 h 664913"/>
                <a:gd name="connsiteX12" fmla="*/ 12178307 w 12191333"/>
                <a:gd name="connsiteY12" fmla="*/ 1685 h 664913"/>
                <a:gd name="connsiteX13" fmla="*/ 10042107 w 12191333"/>
                <a:gd name="connsiteY13" fmla="*/ 644582 h 664913"/>
                <a:gd name="connsiteX14" fmla="*/ 8891921 w 12191333"/>
                <a:gd name="connsiteY14" fmla="*/ 398033 h 664913"/>
                <a:gd name="connsiteX15" fmla="*/ 8284705 w 12191333"/>
                <a:gd name="connsiteY15" fmla="*/ 170770 h 664913"/>
                <a:gd name="connsiteX16" fmla="*/ 7666509 w 12191333"/>
                <a:gd name="connsiteY16" fmla="*/ 38738 h 664913"/>
                <a:gd name="connsiteX17" fmla="*/ 6360564 w 12191333"/>
                <a:gd name="connsiteY17" fmla="*/ 59792 h 664913"/>
                <a:gd name="connsiteX18" fmla="*/ 5084485 w 12191333"/>
                <a:gd name="connsiteY18" fmla="*/ 373440 h 664913"/>
                <a:gd name="connsiteX19" fmla="*/ 4442816 w 12191333"/>
                <a:gd name="connsiteY19" fmla="*/ 543175 h 664913"/>
                <a:gd name="connsiteX20" fmla="*/ 3760844 w 12191333"/>
                <a:gd name="connsiteY20" fmla="*/ 611466 h 664913"/>
                <a:gd name="connsiteX21" fmla="*/ 2405495 w 12191333"/>
                <a:gd name="connsiteY21" fmla="*/ 500994 h 664913"/>
                <a:gd name="connsiteX22" fmla="*/ 1182106 w 12191333"/>
                <a:gd name="connsiteY22" fmla="*/ 327431 h 664913"/>
                <a:gd name="connsiteX23" fmla="*/ 193023 w 12191333"/>
                <a:gd name="connsiteY23" fmla="*/ 488715 h 664913"/>
                <a:gd name="connsiteX24" fmla="*/ 2884 w 12191333"/>
                <a:gd name="connsiteY24" fmla="*/ 626272 h 664913"/>
                <a:gd name="connsiteX25" fmla="*/ 15668 w 12191333"/>
                <a:gd name="connsiteY25" fmla="*/ 639057 h 664913"/>
                <a:gd name="connsiteX26" fmla="*/ 15668 w 12191333"/>
                <a:gd name="connsiteY26" fmla="*/ 639057 h 66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191333" h="664913">
                  <a:moveTo>
                    <a:pt x="15596" y="639057"/>
                  </a:moveTo>
                  <a:cubicBezTo>
                    <a:pt x="290530" y="391858"/>
                    <a:pt x="663982" y="330031"/>
                    <a:pt x="1022266" y="337904"/>
                  </a:cubicBezTo>
                  <a:cubicBezTo>
                    <a:pt x="1429991" y="346860"/>
                    <a:pt x="1834826" y="431583"/>
                    <a:pt x="2236699" y="493590"/>
                  </a:cubicBezTo>
                  <a:cubicBezTo>
                    <a:pt x="2675734" y="561340"/>
                    <a:pt x="3117586" y="621903"/>
                    <a:pt x="3562435" y="629739"/>
                  </a:cubicBezTo>
                  <a:cubicBezTo>
                    <a:pt x="3999845" y="637432"/>
                    <a:pt x="4427504" y="583441"/>
                    <a:pt x="4848193" y="463291"/>
                  </a:cubicBezTo>
                  <a:cubicBezTo>
                    <a:pt x="5269532" y="342960"/>
                    <a:pt x="5680326" y="195796"/>
                    <a:pt x="6112752" y="117249"/>
                  </a:cubicBezTo>
                  <a:cubicBezTo>
                    <a:pt x="6551895" y="37474"/>
                    <a:pt x="7003317" y="6596"/>
                    <a:pt x="7448960" y="36535"/>
                  </a:cubicBezTo>
                  <a:cubicBezTo>
                    <a:pt x="7673516" y="51630"/>
                    <a:pt x="7897132" y="84133"/>
                    <a:pt x="8115151" y="140542"/>
                  </a:cubicBezTo>
                  <a:cubicBezTo>
                    <a:pt x="8324935" y="194857"/>
                    <a:pt x="8526667" y="274308"/>
                    <a:pt x="8727964" y="353505"/>
                  </a:cubicBezTo>
                  <a:cubicBezTo>
                    <a:pt x="9091919" y="496696"/>
                    <a:pt x="9455873" y="613416"/>
                    <a:pt x="9847165" y="650035"/>
                  </a:cubicBezTo>
                  <a:cubicBezTo>
                    <a:pt x="10578036" y="718399"/>
                    <a:pt x="11331585" y="550000"/>
                    <a:pt x="11959711" y="168928"/>
                  </a:cubicBezTo>
                  <a:cubicBezTo>
                    <a:pt x="12037717" y="121583"/>
                    <a:pt x="12113520" y="70807"/>
                    <a:pt x="12187408" y="17286"/>
                  </a:cubicBezTo>
                  <a:cubicBezTo>
                    <a:pt x="12196726" y="10533"/>
                    <a:pt x="12187733" y="-5140"/>
                    <a:pt x="12178307" y="1685"/>
                  </a:cubicBezTo>
                  <a:cubicBezTo>
                    <a:pt x="11563290" y="447437"/>
                    <a:pt x="10800279" y="671920"/>
                    <a:pt x="10042107" y="644582"/>
                  </a:cubicBezTo>
                  <a:cubicBezTo>
                    <a:pt x="9644134" y="630245"/>
                    <a:pt x="9262953" y="539635"/>
                    <a:pt x="8891921" y="398033"/>
                  </a:cubicBezTo>
                  <a:cubicBezTo>
                    <a:pt x="8690009" y="321003"/>
                    <a:pt x="8490769" y="236424"/>
                    <a:pt x="8284705" y="170770"/>
                  </a:cubicBezTo>
                  <a:cubicBezTo>
                    <a:pt x="8083443" y="106668"/>
                    <a:pt x="7876113" y="64017"/>
                    <a:pt x="7666509" y="38738"/>
                  </a:cubicBezTo>
                  <a:cubicBezTo>
                    <a:pt x="7233939" y="-13447"/>
                    <a:pt x="6791726" y="1360"/>
                    <a:pt x="6360564" y="59792"/>
                  </a:cubicBezTo>
                  <a:cubicBezTo>
                    <a:pt x="5922721" y="119127"/>
                    <a:pt x="5505138" y="242564"/>
                    <a:pt x="5084485" y="373440"/>
                  </a:cubicBezTo>
                  <a:cubicBezTo>
                    <a:pt x="4873184" y="439203"/>
                    <a:pt x="4660437" y="501788"/>
                    <a:pt x="4442816" y="543175"/>
                  </a:cubicBezTo>
                  <a:cubicBezTo>
                    <a:pt x="4218044" y="585933"/>
                    <a:pt x="3989480" y="606807"/>
                    <a:pt x="3760844" y="611466"/>
                  </a:cubicBezTo>
                  <a:cubicBezTo>
                    <a:pt x="3306678" y="620711"/>
                    <a:pt x="2853992" y="567443"/>
                    <a:pt x="2405495" y="500994"/>
                  </a:cubicBezTo>
                  <a:cubicBezTo>
                    <a:pt x="1998963" y="440756"/>
                    <a:pt x="1592539" y="356683"/>
                    <a:pt x="1182106" y="327431"/>
                  </a:cubicBezTo>
                  <a:cubicBezTo>
                    <a:pt x="848776" y="303704"/>
                    <a:pt x="490817" y="321147"/>
                    <a:pt x="193023" y="488715"/>
                  </a:cubicBezTo>
                  <a:cubicBezTo>
                    <a:pt x="124479" y="527285"/>
                    <a:pt x="61316" y="573727"/>
                    <a:pt x="2884" y="626272"/>
                  </a:cubicBezTo>
                  <a:cubicBezTo>
                    <a:pt x="-5784" y="634073"/>
                    <a:pt x="7037" y="646785"/>
                    <a:pt x="15668" y="639057"/>
                  </a:cubicBezTo>
                  <a:lnTo>
                    <a:pt x="15668" y="63905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4665" dirty="0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527518" y="2789736"/>
              <a:ext cx="5231979" cy="1326579"/>
              <a:chOff x="1097493" y="2700835"/>
              <a:chExt cx="5231979" cy="1326579"/>
            </a:xfrm>
          </p:grpSpPr>
          <p:sp>
            <p:nvSpPr>
              <p:cNvPr id="29" name="Bullet1"/>
              <p:cNvSpPr txBox="1"/>
              <p:nvPr/>
            </p:nvSpPr>
            <p:spPr>
              <a:xfrm>
                <a:off x="1097493" y="2700835"/>
                <a:ext cx="5231979" cy="83635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rmAutofit/>
              </a:bodyPr>
              <a:lstStyle>
                <a:defPPr>
                  <a:defRPr lang="zh-CN"/>
                </a:defPPr>
                <a:lvl1pPr marL="0" algn="ctr" defTabSz="914400" rtl="0" eaLnBrk="1" latinLnBrk="0" hangingPunct="1">
                  <a:lnSpc>
                    <a:spcPct val="150000"/>
                  </a:lnSpc>
                  <a:defRPr sz="1200" kern="120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20000"/>
                  </a:lnSpc>
                </a:pPr>
                <a:r>
                  <a:rPr lang="zh-CN" altLang="en-US" sz="4665" b="1" dirty="0">
                    <a:solidFill>
                      <a:schemeClr val="bg1"/>
                    </a:solidFill>
                  </a:rPr>
                  <a:t>接 </a:t>
                </a:r>
                <a:r>
                  <a:rPr lang="en-US" altLang="zh-CN" sz="4665" b="1" dirty="0">
                    <a:solidFill>
                      <a:schemeClr val="bg1"/>
                    </a:solidFill>
                  </a:rPr>
                  <a:t>Agent </a:t>
                </a:r>
                <a:r>
                  <a:rPr lang="zh-CN" altLang="en-US" sz="4665" b="1" dirty="0">
                    <a:solidFill>
                      <a:schemeClr val="bg1"/>
                    </a:solidFill>
                  </a:rPr>
                  <a:t>能力</a:t>
                </a:r>
                <a:endParaRPr lang="en-US" altLang="zh-CN" sz="4665" b="1" dirty="0">
                  <a:solidFill>
                    <a:schemeClr val="bg1"/>
                  </a:solidFill>
                </a:endParaRPr>
              </a:p>
              <a:p>
                <a:pPr algn="l">
                  <a:lnSpc>
                    <a:spcPct val="120000"/>
                  </a:lnSpc>
                </a:pPr>
                <a:r>
                  <a:rPr lang="zh-CN" altLang="en-US" sz="4665" b="1" dirty="0">
                    <a:solidFill>
                      <a:schemeClr val="bg1"/>
                    </a:solidFill>
                  </a:rPr>
                  <a:t>别让流程碎片化</a:t>
                </a:r>
                <a:endParaRPr lang="en-US" altLang="zh-CN" sz="4665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Number1"/>
              <p:cNvSpPr/>
              <p:nvPr/>
            </p:nvSpPr>
            <p:spPr>
              <a:xfrm>
                <a:off x="2914417" y="3537194"/>
                <a:ext cx="490220" cy="49022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normAutofit/>
              </a:bodyPr>
              <a:lstStyle/>
              <a:p>
                <a:pPr algn="ctr"/>
                <a:r>
                  <a:rPr lang="en-US" altLang="zh-CN" sz="3735" b="1" dirty="0"/>
                  <a:t>1</a:t>
                </a:r>
                <a:endParaRPr lang="zh-CN" altLang="en-US" sz="3735" b="1" dirty="0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4758098" y="2880789"/>
              <a:ext cx="10919508" cy="2333189"/>
              <a:chOff x="2514813" y="5272517"/>
              <a:chExt cx="10919508" cy="2333189"/>
            </a:xfrm>
          </p:grpSpPr>
          <p:sp>
            <p:nvSpPr>
              <p:cNvPr id="26" name="Bullet2"/>
              <p:cNvSpPr txBox="1"/>
              <p:nvPr/>
            </p:nvSpPr>
            <p:spPr>
              <a:xfrm>
                <a:off x="2514813" y="6846492"/>
                <a:ext cx="5231979" cy="759214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rmAutofit/>
              </a:bodyPr>
              <a:lstStyle>
                <a:defPPr>
                  <a:defRPr lang="zh-CN"/>
                </a:defPPr>
                <a:lvl1pPr marL="0" algn="ctr" defTabSz="914400" rtl="0" eaLnBrk="1" latinLnBrk="0" hangingPunct="1">
                  <a:lnSpc>
                    <a:spcPct val="150000"/>
                  </a:lnSpc>
                  <a:defRPr sz="1200" kern="120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20000"/>
                  </a:lnSpc>
                </a:pPr>
                <a:r>
                  <a:rPr lang="zh-CN" altLang="en-US" sz="4665" b="1" dirty="0">
                    <a:solidFill>
                      <a:schemeClr val="bg1"/>
                    </a:solidFill>
                  </a:rPr>
                  <a:t>绑定 </a:t>
                </a:r>
                <a:r>
                  <a:rPr lang="en-US" altLang="zh-CN" sz="4665" b="1" dirty="0">
                    <a:solidFill>
                      <a:schemeClr val="bg1"/>
                    </a:solidFill>
                  </a:rPr>
                  <a:t>KPI</a:t>
                </a:r>
                <a:endParaRPr lang="en-US" altLang="zh-CN" sz="4665" b="1" dirty="0">
                  <a:solidFill>
                    <a:schemeClr val="bg1"/>
                  </a:solidFill>
                </a:endParaRPr>
              </a:p>
              <a:p>
                <a:pPr algn="l">
                  <a:lnSpc>
                    <a:spcPct val="120000"/>
                  </a:lnSpc>
                </a:pPr>
                <a:r>
                  <a:rPr lang="zh-CN" altLang="en-US" sz="4665" b="1" dirty="0">
                    <a:solidFill>
                      <a:schemeClr val="bg1"/>
                    </a:solidFill>
                  </a:rPr>
                  <a:t>结果越可衡量，溢价越可持续</a:t>
                </a:r>
                <a:endParaRPr lang="en-US" altLang="zh-CN" sz="4665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Number2"/>
              <p:cNvSpPr/>
              <p:nvPr/>
            </p:nvSpPr>
            <p:spPr>
              <a:xfrm>
                <a:off x="3601255" y="6077452"/>
                <a:ext cx="490220" cy="4902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normAutofit/>
              </a:bodyPr>
              <a:lstStyle/>
              <a:p>
                <a:pPr algn="ctr"/>
                <a:r>
                  <a:rPr lang="en-US" altLang="zh-CN" sz="3735" b="1" dirty="0"/>
                  <a:t>2</a:t>
                </a:r>
                <a:endParaRPr lang="zh-CN" altLang="en-US" sz="3735" b="1" dirty="0"/>
              </a:p>
            </p:txBody>
          </p:sp>
          <p:sp>
            <p:nvSpPr>
              <p:cNvPr id="21" name="Bullet2"/>
              <p:cNvSpPr txBox="1"/>
              <p:nvPr/>
            </p:nvSpPr>
            <p:spPr>
              <a:xfrm>
                <a:off x="8202342" y="5272517"/>
                <a:ext cx="5231979" cy="759214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rmAutofit/>
              </a:bodyPr>
              <a:lstStyle>
                <a:defPPr>
                  <a:defRPr lang="zh-CN"/>
                </a:defPPr>
                <a:lvl1pPr marL="0" algn="ctr" defTabSz="914400" rtl="0" eaLnBrk="1" latinLnBrk="0" hangingPunct="1">
                  <a:lnSpc>
                    <a:spcPct val="150000"/>
                  </a:lnSpc>
                  <a:defRPr sz="1200" kern="120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20000"/>
                  </a:lnSpc>
                </a:pPr>
                <a:r>
                  <a:rPr lang="zh-CN" altLang="en-US" sz="4665" b="1" dirty="0">
                    <a:solidFill>
                      <a:schemeClr val="bg1"/>
                    </a:solidFill>
                  </a:rPr>
                  <a:t>锁算力成本</a:t>
                </a:r>
                <a:endParaRPr lang="en-US" altLang="zh-CN" sz="4665" b="1" dirty="0">
                  <a:solidFill>
                    <a:schemeClr val="bg1"/>
                  </a:solidFill>
                </a:endParaRPr>
              </a:p>
              <a:p>
                <a:pPr algn="l">
                  <a:lnSpc>
                    <a:spcPct val="120000"/>
                  </a:lnSpc>
                </a:pPr>
                <a:r>
                  <a:rPr lang="zh-CN" altLang="en-US" sz="4665" b="1" dirty="0">
                    <a:solidFill>
                      <a:schemeClr val="bg1"/>
                    </a:solidFill>
                  </a:rPr>
                  <a:t>先谈 </a:t>
                </a:r>
                <a:r>
                  <a:rPr lang="en-US" altLang="zh-CN" sz="4665" b="1" dirty="0">
                    <a:solidFill>
                      <a:schemeClr val="bg1"/>
                    </a:solidFill>
                  </a:rPr>
                  <a:t>GPU </a:t>
                </a:r>
                <a:r>
                  <a:rPr lang="zh-CN" altLang="en-US" sz="4665" b="1" dirty="0">
                    <a:solidFill>
                      <a:schemeClr val="bg1"/>
                    </a:solidFill>
                  </a:rPr>
                  <a:t>包年，比谈估值更重要</a:t>
                </a:r>
                <a:endParaRPr lang="en-US" altLang="zh-CN" sz="4665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4" name="Number3"/>
            <p:cNvSpPr/>
            <p:nvPr/>
          </p:nvSpPr>
          <p:spPr>
            <a:xfrm>
              <a:off x="9744967" y="3571066"/>
              <a:ext cx="490220" cy="4902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3735" b="1" dirty="0"/>
                <a:t>3</a:t>
              </a:r>
              <a:endParaRPr lang="zh-CN" altLang="en-US" sz="3735" b="1" dirty="0"/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7491586" y="5790365"/>
            <a:ext cx="240103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</a:rPr>
              <a:t>做完这三件事，才能把 </a:t>
            </a:r>
            <a:r>
              <a:rPr lang="en-US" altLang="zh-CN" sz="4000" b="1" dirty="0">
                <a:solidFill>
                  <a:schemeClr val="bg1"/>
                </a:solidFill>
              </a:rPr>
              <a:t>2026 </a:t>
            </a:r>
            <a:r>
              <a:rPr lang="zh-CN" altLang="en-US" sz="4000" b="1" dirty="0">
                <a:solidFill>
                  <a:schemeClr val="bg1"/>
                </a:solidFill>
              </a:rPr>
              <a:t>年的毛利率写进今天的 </a:t>
            </a:r>
            <a:r>
              <a:rPr lang="en-US" altLang="zh-CN" sz="4000" b="1" dirty="0">
                <a:solidFill>
                  <a:schemeClr val="bg1"/>
                </a:solidFill>
              </a:rPr>
              <a:t>OKR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45920" y="7069976"/>
            <a:ext cx="44714159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工具是一张船票，结果才是通行证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如果 </a:t>
            </a:r>
            <a:r>
              <a:rPr lang="en-US" altLang="zh-CN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MAU </a:t>
            </a:r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不再是护身符，下一张牌是什么？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7813" y="7681752"/>
            <a:ext cx="24010374" cy="1919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 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TOP 100 AI 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产品共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38 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MAU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，却只有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同时跻身收入榜。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MAU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ARR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的斯皮尔曼相关系数仅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0.12——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流量≠收入。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工具时代的终点，结果时代的起点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7813" y="7681752"/>
            <a:ext cx="24010374" cy="2879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“卖工具”：交付功能 → 用户自己拼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KPI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卖结果”：直连业务指标，按效果计费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Sam Altman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：下一代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将按“完成度”计价，而非调用次数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三股宏观推力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997813" y="7681752"/>
            <a:ext cx="24010374" cy="2879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推理成本十倍级下降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——API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连续降价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算力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‑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‑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租赁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——GPU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供给云端化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资本视角：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ROI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秒表取代“讲故事”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全球版图：头部虹吸与长尾火花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997813" y="7681752"/>
            <a:ext cx="24010374" cy="2879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ChatGPT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10.1 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MAU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26.5%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同时以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 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ARR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49%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 断层领先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长尾产品月增速远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&gt;10%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，增量正在被“结果导向”的新品偷走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中国 </a:t>
            </a:r>
            <a:r>
              <a:rPr lang="en-US" altLang="zh-CN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vs </a:t>
            </a:r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全球：剪刀差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997813" y="7681752"/>
            <a:ext cx="24010374" cy="2879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字节 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6.1 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MAU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DeepSeek 2.7 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MAU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但国内收入榜前三仅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5.1 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ARR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，占全球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2.3%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覆盖力有了，结果力还在孵化，</a:t>
            </a:r>
            <a:r>
              <a:rPr lang="zh-CN" altLang="en-US" sz="4800" b="1" dirty="0">
                <a:solidFill>
                  <a:schemeClr val="bg1"/>
                </a:solidFill>
              </a:rPr>
              <a:t>在中国市场，谁先把结果闭环跑通，谁就能把剪刀合上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356100" y="7218898"/>
            <a:ext cx="106553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6600" dirty="0"/>
              <a:t>KLING AI &amp; </a:t>
            </a:r>
            <a:r>
              <a:rPr lang="en-US" altLang="zh-CN" sz="6600" dirty="0" err="1"/>
              <a:t>HeyGen</a:t>
            </a:r>
            <a:endParaRPr lang="zh-CN" altLang="en-US" sz="6600" dirty="0"/>
          </a:p>
        </p:txBody>
      </p:sp>
      <p:sp>
        <p:nvSpPr>
          <p:cNvPr id="5" name="文本框 4"/>
          <p:cNvSpPr txBox="1"/>
          <p:nvPr/>
        </p:nvSpPr>
        <p:spPr>
          <a:xfrm>
            <a:off x="2616200" y="8841233"/>
            <a:ext cx="141351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6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4400" dirty="0"/>
              <a:t>1 </a:t>
            </a:r>
            <a:r>
              <a:rPr lang="zh-CN" altLang="en-US" sz="4400" dirty="0"/>
              <a:t>亿美元 </a:t>
            </a:r>
            <a:r>
              <a:rPr lang="en-US" altLang="zh-CN" sz="4400" dirty="0"/>
              <a:t>ARR</a:t>
            </a:r>
            <a:r>
              <a:rPr lang="zh-CN" altLang="en-US" sz="4400" dirty="0"/>
              <a:t>，视频“生成</a:t>
            </a:r>
            <a:r>
              <a:rPr lang="en-US" altLang="zh-CN" sz="4400" dirty="0"/>
              <a:t>‑</a:t>
            </a:r>
            <a:r>
              <a:rPr lang="zh-CN" altLang="en-US" sz="4400" dirty="0"/>
              <a:t>编辑</a:t>
            </a:r>
            <a:r>
              <a:rPr lang="en-US" altLang="zh-CN" sz="4400" dirty="0"/>
              <a:t>‑</a:t>
            </a:r>
            <a:r>
              <a:rPr lang="zh-CN" altLang="en-US" sz="4400" dirty="0"/>
              <a:t>托管”闭环</a:t>
            </a:r>
            <a:endParaRPr lang="en-US" altLang="zh-CN" sz="4400" dirty="0"/>
          </a:p>
          <a:p>
            <a:r>
              <a:rPr lang="zh-CN" altLang="en-US" sz="4400" dirty="0"/>
              <a:t>避开高算力壁垒，用低价订阅换 高 </a:t>
            </a:r>
            <a:r>
              <a:rPr lang="en-US" altLang="zh-CN" sz="4400" dirty="0"/>
              <a:t>ARPU</a:t>
            </a:r>
            <a:endParaRPr lang="en-US" altLang="zh-CN" sz="4400" dirty="0"/>
          </a:p>
        </p:txBody>
      </p:sp>
      <p:sp>
        <p:nvSpPr>
          <p:cNvPr id="6" name="文本框 5"/>
          <p:cNvSpPr txBox="1"/>
          <p:nvPr/>
        </p:nvSpPr>
        <p:spPr>
          <a:xfrm>
            <a:off x="18859502" y="7218898"/>
            <a:ext cx="106553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6600" dirty="0"/>
              <a:t>PictureThis</a:t>
            </a:r>
            <a:endParaRPr lang="zh-CN" altLang="en-US" sz="6600" dirty="0"/>
          </a:p>
        </p:txBody>
      </p:sp>
      <p:sp>
        <p:nvSpPr>
          <p:cNvPr id="7" name="文本框 6"/>
          <p:cNvSpPr txBox="1"/>
          <p:nvPr/>
        </p:nvSpPr>
        <p:spPr>
          <a:xfrm>
            <a:off x="17119602" y="8841233"/>
            <a:ext cx="141351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6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4400" dirty="0"/>
              <a:t>App </a:t>
            </a:r>
            <a:r>
              <a:rPr lang="zh-CN" altLang="en-US" sz="4400" dirty="0"/>
              <a:t>年内购 </a:t>
            </a:r>
            <a:r>
              <a:rPr lang="en-US" altLang="zh-CN" sz="4400" dirty="0"/>
              <a:t>1.55 </a:t>
            </a:r>
            <a:r>
              <a:rPr lang="zh-CN" altLang="en-US" sz="4400" dirty="0"/>
              <a:t>亿美元，</a:t>
            </a:r>
            <a:r>
              <a:rPr lang="en-US" altLang="zh-CN" sz="4400" dirty="0"/>
              <a:t>ARPU 1.26 </a:t>
            </a:r>
            <a:r>
              <a:rPr lang="zh-CN" altLang="en-US" sz="4400" dirty="0"/>
              <a:t>美元。</a:t>
            </a:r>
            <a:endParaRPr lang="en-US" altLang="zh-CN" sz="4400" dirty="0"/>
          </a:p>
          <a:p>
            <a:r>
              <a:rPr lang="zh-CN" altLang="en-US" sz="4400" dirty="0"/>
              <a:t>小场景</a:t>
            </a:r>
            <a:r>
              <a:rPr lang="en-US" altLang="zh-CN" sz="4400" dirty="0"/>
              <a:t>+</a:t>
            </a:r>
            <a:r>
              <a:rPr lang="zh-CN" altLang="en-US" sz="4400" dirty="0"/>
              <a:t>高频率</a:t>
            </a:r>
            <a:r>
              <a:rPr lang="en-US" altLang="zh-CN" sz="4400" dirty="0"/>
              <a:t>=</a:t>
            </a:r>
            <a:r>
              <a:rPr lang="zh-CN" altLang="en-US" sz="4400" dirty="0"/>
              <a:t>现金流</a:t>
            </a:r>
            <a:endParaRPr lang="zh-CN" altLang="en-US" sz="4400" dirty="0"/>
          </a:p>
        </p:txBody>
      </p:sp>
      <p:sp>
        <p:nvSpPr>
          <p:cNvPr id="8" name="文本框 7"/>
          <p:cNvSpPr txBox="1"/>
          <p:nvPr/>
        </p:nvSpPr>
        <p:spPr>
          <a:xfrm>
            <a:off x="33362904" y="7218898"/>
            <a:ext cx="106553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6600" dirty="0"/>
              <a:t>Gamma</a:t>
            </a:r>
            <a:endParaRPr lang="zh-CN" altLang="en-US" sz="6600" dirty="0"/>
          </a:p>
        </p:txBody>
      </p:sp>
      <p:sp>
        <p:nvSpPr>
          <p:cNvPr id="9" name="文本框 8"/>
          <p:cNvSpPr txBox="1"/>
          <p:nvPr/>
        </p:nvSpPr>
        <p:spPr>
          <a:xfrm>
            <a:off x="31623004" y="8841233"/>
            <a:ext cx="141351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6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4400" dirty="0"/>
              <a:t>仅 </a:t>
            </a:r>
            <a:r>
              <a:rPr lang="en-US" altLang="zh-CN" sz="4400" dirty="0"/>
              <a:t>30 </a:t>
            </a:r>
            <a:r>
              <a:rPr lang="zh-CN" altLang="en-US" sz="4400" dirty="0"/>
              <a:t>人团队，服务</a:t>
            </a:r>
            <a:r>
              <a:rPr lang="en-US" altLang="zh-CN" sz="4400" dirty="0"/>
              <a:t>5000</a:t>
            </a:r>
            <a:r>
              <a:rPr lang="zh-CN" altLang="en-US" sz="4400" dirty="0"/>
              <a:t>万用户</a:t>
            </a:r>
            <a:endParaRPr lang="en-US" altLang="zh-CN" sz="4400" dirty="0"/>
          </a:p>
          <a:p>
            <a:r>
              <a:rPr lang="zh-CN" altLang="en-US" sz="4400" dirty="0"/>
              <a:t>人效 </a:t>
            </a:r>
            <a:r>
              <a:rPr lang="en-US" altLang="zh-CN" sz="4400" dirty="0"/>
              <a:t>179</a:t>
            </a:r>
            <a:r>
              <a:rPr lang="zh-CN" altLang="en-US" sz="4400" dirty="0"/>
              <a:t>万美元</a:t>
            </a:r>
            <a:r>
              <a:rPr lang="en-US" altLang="zh-CN" sz="4400" dirty="0"/>
              <a:t>/</a:t>
            </a:r>
            <a:r>
              <a:rPr lang="zh-CN" altLang="en-US" sz="4400" dirty="0"/>
              <a:t>人</a:t>
            </a:r>
            <a:endParaRPr lang="en-US" altLang="zh-CN" sz="4400" dirty="0"/>
          </a:p>
        </p:txBody>
      </p:sp>
      <p:sp>
        <p:nvSpPr>
          <p:cNvPr id="10" name="文本框 9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  <p:sp>
        <p:nvSpPr>
          <p:cNvPr id="11" name="文本框 10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结果足够聚焦，频次高，用户心甘情愿付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趋势拐点：</a:t>
            </a:r>
            <a:r>
              <a:rPr lang="en-US" altLang="zh-CN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Agentic AI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7813" y="7681752"/>
            <a:ext cx="24010374" cy="2879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Fellou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流量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+1604%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MAU +1055%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Flowith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流量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+240%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共同点：一键结果、少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Prompt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5920" y="3578630"/>
            <a:ext cx="4471415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500" b="1" spc="300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价值公式升级</a:t>
            </a:r>
            <a:endParaRPr lang="zh-CN" altLang="en-US" sz="115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997813" y="7681752"/>
            <a:ext cx="24010374" cy="1919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投资人关注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ARR ÷ GPU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成本 ≈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ROI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秒表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“工作量 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 ARPU ” &gt; “DAU ×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时长”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997813" y="14281995"/>
            <a:ext cx="24010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数据来源：</a:t>
            </a:r>
            <a:r>
              <a:rPr lang="en-US" altLang="zh-CN" sz="3600" dirty="0"/>
              <a:t>www.100aiapps.cn</a:t>
            </a:r>
            <a:endParaRPr lang="zh-CN" altLang="en-US" sz="36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zQxYjVjZjljMDdlODI5YjVmYTMyODE3MGFmYWExOTcifQ=="/>
</p:tagLst>
</file>

<file path=ppt/theme/theme1.xml><?xml version="1.0" encoding="utf-8"?>
<a:theme xmlns:a="http://schemas.openxmlformats.org/drawingml/2006/main" name="Office 主题​​">
  <a:themeElements>
    <a:clrScheme name="非凡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90FEB"/>
      </a:accent1>
      <a:accent2>
        <a:srgbClr val="EE0F7E"/>
      </a:accent2>
      <a:accent3>
        <a:srgbClr val="BB72D6"/>
      </a:accent3>
      <a:accent4>
        <a:srgbClr val="2689E4"/>
      </a:accent4>
      <a:accent5>
        <a:srgbClr val="ACF381"/>
      </a:accent5>
      <a:accent6>
        <a:srgbClr val="E98DAB"/>
      </a:accent6>
      <a:hlink>
        <a:srgbClr val="467886"/>
      </a:hlink>
      <a:folHlink>
        <a:srgbClr val="96607D"/>
      </a:folHlink>
    </a:clrScheme>
    <a:fontScheme name="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1365</Words>
  <Application>WPS 演示</Application>
  <PresentationFormat>自定义</PresentationFormat>
  <Paragraphs>160</Paragraphs>
  <Slides>14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汉仪旗黑</vt:lpstr>
      <vt:lpstr>PingFang SC</vt:lpstr>
      <vt:lpstr>宋体</vt:lpstr>
      <vt:lpstr>Arial Unicode MS</vt:lpstr>
      <vt:lpstr>等线</vt:lpstr>
      <vt:lpstr>汉仪中等线KW</vt:lpstr>
      <vt:lpstr>Calibri</vt:lpstr>
      <vt:lpstr>Helvetica Neue</vt:lpstr>
      <vt:lpstr>汉仪书宋二KW</vt:lpstr>
      <vt:lpstr>微软雅黑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oij</dc:creator>
  <cp:lastModifiedBy>delta</cp:lastModifiedBy>
  <cp:revision>33</cp:revision>
  <dcterms:created xsi:type="dcterms:W3CDTF">2025-07-21T11:38:21Z</dcterms:created>
  <dcterms:modified xsi:type="dcterms:W3CDTF">2025-07-21T11:38:21Z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D630E28930F8FAABAD267E686A4D55C7_43</vt:lpwstr>
  </property>
  <property fmtid="{D5CDD505-2E9C-101B-9397-08002B2CF9AE}" pid="3" name="KSOProductBuildVer">
    <vt:lpwstr>2052-12.1.21861.21861</vt:lpwstr>
  </property>
</Properties>
</file>