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300" r:id="rId2"/>
    <p:sldId id="347" r:id="rId3"/>
    <p:sldId id="365" r:id="rId4"/>
    <p:sldId id="358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3" r:id="rId22"/>
    <p:sldId id="384" r:id="rId23"/>
    <p:sldId id="344" r:id="rId24"/>
    <p:sldId id="275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3F6"/>
    <a:srgbClr val="160041"/>
    <a:srgbClr val="A6C4EA"/>
    <a:srgbClr val="A7D4FA"/>
    <a:srgbClr val="A7D6FB"/>
    <a:srgbClr val="FBF7FF"/>
    <a:srgbClr val="73B6FF"/>
    <a:srgbClr val="D56A9C"/>
    <a:srgbClr val="EE0F7E"/>
    <a:srgbClr val="A90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8" autoAdjust="0"/>
    <p:restoredTop sz="87037"/>
  </p:normalViewPr>
  <p:slideViewPr>
    <p:cSldViewPr snapToGrid="0">
      <p:cViewPr>
        <p:scale>
          <a:sx n="86" d="100"/>
          <a:sy n="86" d="100"/>
        </p:scale>
        <p:origin x="1528" y="512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EDC74-5EA2-5A48-9927-D74524A1AA73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90CB6-4762-8345-AD58-471214DA974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6156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主题是“规模神话破圈”，今天会先用一份全球数据告诉大家为什么“覆盖力”比“规模”更重要，然后聚焦 </a:t>
            </a:r>
            <a:r>
              <a:rPr lang="en" altLang="zh-CN" dirty="0"/>
              <a:t>AI × </a:t>
            </a:r>
            <a:r>
              <a:rPr lang="zh-CN" altLang="en-US" dirty="0"/>
              <a:t>办公，看中国公司如何在本土和出海两条战线上实现高价值渗透。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2745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深耕十年如何换来高 </a:t>
            </a:r>
            <a:r>
              <a:rPr lang="en" altLang="zh-CN" dirty="0"/>
              <a:t>ARPU</a:t>
            </a:r>
            <a:r>
              <a:rPr lang="zh-CN" altLang="en" dirty="0"/>
              <a:t>，</a:t>
            </a:r>
            <a:r>
              <a:rPr lang="zh-CN" altLang="en-US" dirty="0"/>
              <a:t>并为中国团队做类比</a:t>
            </a:r>
            <a:r>
              <a:rPr lang="en-US" altLang="zh-CN" dirty="0"/>
              <a:t>——</a:t>
            </a:r>
            <a:r>
              <a:rPr lang="zh-CN" altLang="en-US" dirty="0"/>
              <a:t>聚焦单一痛点，先做极致。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3308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强调“嵌入最短路径”实战：把模型搬进开发者日常界面，减少 </a:t>
            </a:r>
            <a:r>
              <a:rPr lang="en-US" altLang="zh-CN" dirty="0"/>
              <a:t>1 </a:t>
            </a:r>
            <a:r>
              <a:rPr lang="zh-CN" altLang="en-US" dirty="0"/>
              <a:t>次 </a:t>
            </a:r>
            <a:r>
              <a:rPr lang="en" altLang="zh-CN" dirty="0"/>
              <a:t>Alt-Tab </a:t>
            </a:r>
            <a:r>
              <a:rPr lang="zh-CN" altLang="en-US" dirty="0"/>
              <a:t>就能留住付费。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3549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r>
              <a:rPr lang="zh-CN" altLang="en-US" b="1" dirty="0">
                <a:solidFill>
                  <a:schemeClr val="bg1"/>
                </a:solidFill>
                <a:effectLst/>
              </a:rPr>
              <a:t>使用动作＝直接带来成本或收益</a:t>
            </a:r>
            <a:r>
              <a:rPr lang="zh-CN" altLang="en-US" dirty="0">
                <a:solidFill>
                  <a:schemeClr val="bg1"/>
                </a:solidFill>
                <a:effectLst/>
              </a:rPr>
              <a:t>（写作、编码、会议纪要均可量化时间价值）。</a:t>
            </a:r>
          </a:p>
          <a:p>
            <a:pPr algn="l">
              <a:buNone/>
            </a:pPr>
            <a:r>
              <a:rPr lang="en" altLang="zh-CN" b="1" dirty="0">
                <a:solidFill>
                  <a:schemeClr val="bg1"/>
                </a:solidFill>
                <a:effectLst/>
              </a:rPr>
              <a:t>TO B/Prosumer </a:t>
            </a:r>
            <a:r>
              <a:rPr lang="zh-CN" altLang="en-US" b="1" dirty="0">
                <a:solidFill>
                  <a:schemeClr val="bg1"/>
                </a:solidFill>
                <a:effectLst/>
              </a:rPr>
              <a:t>占比高</a:t>
            </a:r>
            <a:r>
              <a:rPr lang="zh-CN" altLang="en-US" dirty="0">
                <a:solidFill>
                  <a:schemeClr val="bg1"/>
                </a:solidFill>
                <a:effectLst/>
              </a:rPr>
              <a:t>，用户更愿为效率买单。</a:t>
            </a:r>
          </a:p>
          <a:p>
            <a:pPr algn="l"/>
            <a:r>
              <a:rPr lang="zh-CN" altLang="en-US" b="1" dirty="0">
                <a:solidFill>
                  <a:schemeClr val="bg1"/>
                </a:solidFill>
                <a:effectLst/>
              </a:rPr>
              <a:t>集成深度</a:t>
            </a:r>
            <a:r>
              <a:rPr lang="zh-CN" altLang="en-US" dirty="0">
                <a:solidFill>
                  <a:schemeClr val="bg1"/>
                </a:solidFill>
                <a:effectLst/>
              </a:rPr>
              <a:t>：</a:t>
            </a:r>
            <a:r>
              <a:rPr lang="en" altLang="zh-CN" dirty="0">
                <a:solidFill>
                  <a:schemeClr val="bg1"/>
                </a:solidFill>
                <a:effectLst/>
              </a:rPr>
              <a:t>Copilot </a:t>
            </a:r>
            <a:r>
              <a:rPr lang="zh-CN" altLang="en-US" dirty="0">
                <a:solidFill>
                  <a:schemeClr val="bg1"/>
                </a:solidFill>
                <a:effectLst/>
              </a:rPr>
              <a:t>绑定 </a:t>
            </a:r>
            <a:r>
              <a:rPr lang="en" altLang="zh-CN" dirty="0">
                <a:solidFill>
                  <a:schemeClr val="bg1"/>
                </a:solidFill>
                <a:effectLst/>
              </a:rPr>
              <a:t>Office 365</a:t>
            </a:r>
            <a:r>
              <a:rPr lang="zh-CN" altLang="en" dirty="0">
                <a:solidFill>
                  <a:schemeClr val="bg1"/>
                </a:solidFill>
                <a:effectLst/>
              </a:rPr>
              <a:t>，</a:t>
            </a:r>
            <a:r>
              <a:rPr lang="zh-CN" altLang="en-US" dirty="0">
                <a:solidFill>
                  <a:schemeClr val="bg1"/>
                </a:solidFill>
                <a:effectLst/>
              </a:rPr>
              <a:t>付费“顺手”而非额外决策。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0644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053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过去两年，模型迭代带来的是“谁先上大模型谁先拿用户”。如今拐点出现：用户不再迷恋参数，而关心一次交互能否</a:t>
            </a:r>
            <a:r>
              <a:rPr lang="zh-CN" altLang="en-US" b="1" dirty="0"/>
              <a:t>直接拿到结果</a:t>
            </a:r>
            <a:r>
              <a:rPr lang="zh-CN" altLang="en-US" dirty="0"/>
              <a:t>。这就是“有效覆盖”</a:t>
            </a:r>
            <a:r>
              <a:rPr lang="en-US" altLang="zh-CN" dirty="0"/>
              <a:t>——</a:t>
            </a:r>
            <a:r>
              <a:rPr lang="zh-CN" altLang="en-US" dirty="0"/>
              <a:t>让每一次触达都产生可衡量的价值。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43035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5463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点出“效率 </a:t>
            </a:r>
            <a:r>
              <a:rPr lang="en" altLang="zh-CN" dirty="0"/>
              <a:t>ROI </a:t>
            </a:r>
            <a:r>
              <a:rPr lang="zh-CN" altLang="en-US" dirty="0"/>
              <a:t>场景”拥有更高 </a:t>
            </a:r>
            <a:r>
              <a:rPr lang="en" altLang="zh-CN" dirty="0"/>
              <a:t>ARPU</a:t>
            </a:r>
            <a:r>
              <a:rPr lang="zh-CN" altLang="en" dirty="0"/>
              <a:t>。</a:t>
            </a:r>
            <a:r>
              <a:rPr lang="zh-CN" altLang="en-US" dirty="0"/>
              <a:t>引导听众思考：为什么小体量办公应用能赚大钱？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452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用 </a:t>
            </a:r>
            <a:r>
              <a:rPr lang="en" altLang="zh-CN" dirty="0"/>
              <a:t>ChatGPT </a:t>
            </a:r>
            <a:r>
              <a:rPr lang="zh-CN" altLang="en-US" dirty="0"/>
              <a:t>当参照，让听众立刻知道后面提到 </a:t>
            </a:r>
            <a:r>
              <a:rPr lang="en-US" altLang="zh-CN" dirty="0"/>
              <a:t>1000 </a:t>
            </a:r>
            <a:r>
              <a:rPr lang="zh-CN" altLang="en-US" dirty="0"/>
              <a:t>万 </a:t>
            </a:r>
            <a:r>
              <a:rPr lang="en" altLang="zh-CN" dirty="0"/>
              <a:t>MAU </a:t>
            </a:r>
            <a:r>
              <a:rPr lang="zh-CN" altLang="en-US" dirty="0"/>
              <a:t>是什么量级。强调它对“搜索</a:t>
            </a:r>
            <a:r>
              <a:rPr lang="en-US" altLang="zh-CN" dirty="0"/>
              <a:t>-</a:t>
            </a:r>
            <a:r>
              <a:rPr lang="zh-CN" altLang="en-US" dirty="0"/>
              <a:t>写作</a:t>
            </a:r>
            <a:r>
              <a:rPr lang="en-US" altLang="zh-CN" dirty="0"/>
              <a:t>-</a:t>
            </a:r>
            <a:r>
              <a:rPr lang="zh-CN" altLang="en-US" dirty="0"/>
              <a:t>问答”路径的重塑。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56052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中国力量分两条：一条在国内做“搜索→内容”闭环，一条在海外卖“设计结果”。伏笔：出海 </a:t>
            </a:r>
            <a:r>
              <a:rPr lang="en" altLang="zh-CN" dirty="0"/>
              <a:t>Why &amp; How</a:t>
            </a:r>
            <a:r>
              <a:rPr lang="zh-CN" altLang="en" dirty="0"/>
              <a:t>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12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把所有 </a:t>
            </a:r>
            <a:r>
              <a:rPr lang="en" altLang="zh-CN" dirty="0"/>
              <a:t>AI </a:t>
            </a:r>
            <a:r>
              <a:rPr lang="zh-CN" altLang="en-US" dirty="0"/>
              <a:t>产品放进这个框：工具＝能力；工作流＝提效；结果＝直接 </a:t>
            </a:r>
            <a:r>
              <a:rPr lang="en" altLang="zh-CN" dirty="0"/>
              <a:t>KPI</a:t>
            </a:r>
            <a:r>
              <a:rPr lang="zh-CN" altLang="en" dirty="0"/>
              <a:t>。</a:t>
            </a:r>
            <a:r>
              <a:rPr lang="zh-CN" altLang="en-US" dirty="0"/>
              <a:t>办公场景大多落在 </a:t>
            </a:r>
            <a:r>
              <a:rPr lang="en-US" altLang="zh-CN" dirty="0"/>
              <a:t>2-3 </a:t>
            </a:r>
            <a:r>
              <a:rPr lang="zh-CN" altLang="en-US" dirty="0"/>
              <a:t>层，这是它们高 </a:t>
            </a:r>
            <a:r>
              <a:rPr lang="en" altLang="zh-CN" dirty="0"/>
              <a:t>ARPU </a:t>
            </a:r>
            <a:r>
              <a:rPr lang="zh-CN" altLang="en-US" dirty="0"/>
              <a:t>的根本。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816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回答“凭什么办公是最佳切口”。结合远程办公、全球化写作、开发者效率浪潮等宏观趋势。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31979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解读平台方玩法：把 </a:t>
            </a:r>
            <a:r>
              <a:rPr lang="en" altLang="zh-CN" dirty="0"/>
              <a:t>AI </a:t>
            </a:r>
            <a:r>
              <a:rPr lang="zh-CN" altLang="en-US" dirty="0"/>
              <a:t>功能变成“系统自带”，把付费决策隐藏在原 </a:t>
            </a:r>
            <a:r>
              <a:rPr lang="en" altLang="zh-CN" dirty="0"/>
              <a:t>license</a:t>
            </a:r>
            <a:r>
              <a:rPr lang="zh-CN" altLang="en" dirty="0"/>
              <a:t>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326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F80761-662A-030F-E523-29D76716A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0DDED2-80F1-0945-6F53-848224AC2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32A918-6A4A-6335-C5FE-20FD8E81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B1FAD0-07C9-4609-8782-3B92F42A6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32BB00-4F85-75D8-CA40-71F2CE5A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11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4CA7DF-A8B4-76CA-C3E0-0D8638186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C8D6757-18D4-E0F6-4D83-F06B7964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948272-733B-B6D1-3912-829546D2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BFBF122B-6FE9-E431-C23B-B4743E46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09" y="3954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tx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pic>
        <p:nvPicPr>
          <p:cNvPr id="9" name="图片 8" descr="文本&#10;&#10;AI 生成的内容可能不正确。">
            <a:extLst>
              <a:ext uri="{FF2B5EF4-FFF2-40B4-BE49-F238E27FC236}">
                <a16:creationId xmlns:a16="http://schemas.microsoft.com/office/drawing/2014/main" id="{47E80CD8-007B-70F2-06EA-A412341771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0355" y="389176"/>
            <a:ext cx="1556496" cy="5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0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836F46-57C1-B333-FE1B-8ECB5652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2BCA4A-8E33-963B-AAF1-30006276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66A7FB-FEBE-5606-3CE5-E7673FE03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0FA856-88B3-1FAC-4685-0D4B5EF2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AF2C16-57B7-DF12-9AC5-FA78E319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E4F08B-AD49-AAFD-0C7B-D46DB7B3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1706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63F855-AFE2-C5F1-AC3A-83C8217D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D7ED8E5-E824-3B24-1B01-761EE9F771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98FE1B-F5FB-A164-83AC-FF0639563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907C92-6CA1-8B0B-D7C0-D3A2EB7B6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C162CC-6E34-1D8E-BD71-9D1DB86C2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882E8C-64FE-F1F5-D567-9E198C78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297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CAD045-4577-2203-6946-5A0D5C7E7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CE156B-288C-46BE-295B-DDD821A23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FF6981-ED5D-E8F4-0D00-D394D9AAC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F4590C-1EFA-F118-DC49-EB085A16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60F88C-C459-9721-AEF8-84DDD3EA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6851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B925EA-B19C-3640-94AB-4F4124E50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94B93B-76D2-9F9E-2F8D-E946BAA8B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F31F4E-C3CF-27B5-BFD2-A5EE014C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F35072-7962-DBBA-7FAC-89DB58814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9EAE2A-D4E0-CF98-1C2D-EF95DBE4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538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B5C567-387B-9AA4-E5AB-DAD9E4B6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6CABE6F-2914-E4A6-ADA6-55521D8D5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C17BBDD-8F47-753F-0053-443E1926B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BE0B0F-AB19-CC78-EAF2-6E95729D1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405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C43B89-6B37-B4D2-C2E4-2DD3050E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FD53C3-528C-C159-8F61-990367BAD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AC9685-7063-CC41-F16F-D62C0A78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8DF4B9-F83F-3CB2-4A39-74AEF950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CA3FA3-6C21-6DA2-64E8-D4F62EC3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636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B2434-9E88-1299-8A99-3384E7D5E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0C58D7-7B03-4FB3-2CB8-742548E55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9C6388-71EE-1E3E-9876-D8B21E3D4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5DE5ED-CFC3-716A-3ACD-F33EB383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470831-0DB7-DBA7-6AEE-CD6975D3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309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B826AB-3640-551E-A97D-F8DBB294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59EEC4-C005-005C-EED9-CAD5CF0C9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61988A-A5A4-DA74-6BBF-B3568CCD2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8AD685-AB97-8460-CCAC-E57AE5061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4CE62F-98D2-671F-4538-74C45F9D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A9E5CC-CFB1-18A9-CF06-ED014CB2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706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61767B-8FE4-CD6A-F085-D815CC55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C57F67-2D5E-D283-0CF0-9B6600D2F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11704F0-E559-2214-FA0A-CD7A03F0E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3175671-2CD5-F69C-90F9-03152C5D7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58BBA6-1D0B-4488-D034-E5F443D03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41B06E-9213-CA64-D4E3-34877372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2688D1-22DF-F8F5-D5D0-95A893AF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398BEB-3734-43C8-7DEA-23C92B8C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937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B976E90-4FF0-E8C4-52B2-AD3005C1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50370A7-3406-6315-69E7-6A156731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3C6A7C-D616-123E-064F-B401F57A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6" name="图片 5" descr="文本&#10;&#10;AI 生成的内容可能不正确。">
            <a:extLst>
              <a:ext uri="{FF2B5EF4-FFF2-40B4-BE49-F238E27FC236}">
                <a16:creationId xmlns:a16="http://schemas.microsoft.com/office/drawing/2014/main" id="{20E4D208-37A4-C52F-2FAC-4BEEBE9A1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/>
        </p:blipFill>
        <p:spPr>
          <a:xfrm rot="10800000">
            <a:off x="-1777493" y="3532051"/>
            <a:ext cx="4316985" cy="5234090"/>
          </a:xfrm>
          <a:prstGeom prst="rect">
            <a:avLst/>
          </a:prstGeom>
        </p:spPr>
      </p:pic>
      <p:pic>
        <p:nvPicPr>
          <p:cNvPr id="7" name="图片 6" descr="文本&#10;&#10;AI 生成的内容可能不正确。">
            <a:extLst>
              <a:ext uri="{FF2B5EF4-FFF2-40B4-BE49-F238E27FC236}">
                <a16:creationId xmlns:a16="http://schemas.microsoft.com/office/drawing/2014/main" id="{A9B3DCA3-3A85-EEF7-2B03-5CE926A13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/>
        </p:blipFill>
        <p:spPr>
          <a:xfrm>
            <a:off x="9631681" y="-2450131"/>
            <a:ext cx="4612640" cy="55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5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B976E90-4FF0-E8C4-52B2-AD3005C1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50370A7-3406-6315-69E7-6A156731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3C6A7C-D616-123E-064F-B401F57A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7656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4CA7DF-A8B4-76CA-C3E0-0D8638186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C8D6757-18D4-E0F6-4D83-F06B7964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948272-733B-B6D1-3912-829546D2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686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文本&#10;&#10;AI 生成的内容可能不正确。">
            <a:extLst>
              <a:ext uri="{FF2B5EF4-FFF2-40B4-BE49-F238E27FC236}">
                <a16:creationId xmlns:a16="http://schemas.microsoft.com/office/drawing/2014/main" id="{EC99A78D-6ADD-F56F-AFA8-0F2140EA11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3729" y="494046"/>
            <a:ext cx="1564336" cy="540889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BFBF122B-6FE9-E431-C23B-B4743E46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09" y="14622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9124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63EFE82-D3A0-0256-0B8B-146117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CB627D-FCA8-2348-14AB-1ABD8C417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C1B3A-9019-023C-FEDC-3BBDC0ABD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7A887-6FDA-644C-BF03-DBAA5DF53F1D}" type="datetimeFigureOut">
              <a:rPr kumimoji="1" lang="zh-CN" altLang="en-US" smtClean="0"/>
              <a:t>2025/6/26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97E60F-4B2B-3E3B-C659-890DD1A19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2652C2-F452-D9E3-7236-BB628457E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332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5" r:id="rId8"/>
    <p:sldLayoutId id="2147483660" r:id="rId9"/>
    <p:sldLayoutId id="2147483661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37B09-1CCD-DF4C-02A7-51BA7DEAC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7FD889C-1D55-421F-FC58-2C374EA1D779}"/>
              </a:ext>
            </a:extLst>
          </p:cNvPr>
          <p:cNvSpPr/>
          <p:nvPr/>
        </p:nvSpPr>
        <p:spPr>
          <a:xfrm>
            <a:off x="0" y="0"/>
            <a:ext cx="12192000" cy="5839968"/>
          </a:xfrm>
          <a:prstGeom prst="rect">
            <a:avLst/>
          </a:prstGeom>
          <a:solidFill>
            <a:srgbClr val="1600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9B4B4D-CB8A-2CE0-6987-4B7A6FEC080A}"/>
              </a:ext>
            </a:extLst>
          </p:cNvPr>
          <p:cNvSpPr txBox="1"/>
          <p:nvPr/>
        </p:nvSpPr>
        <p:spPr>
          <a:xfrm>
            <a:off x="298156" y="6161083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160041"/>
                </a:solidFill>
              </a:rPr>
              <a:t>www.</a:t>
            </a:r>
            <a:r>
              <a:rPr lang="zh-CN" altLang="en-US" dirty="0">
                <a:solidFill>
                  <a:srgbClr val="160041"/>
                </a:solidFill>
              </a:rPr>
              <a:t>100aiapps.c</a:t>
            </a:r>
            <a:r>
              <a:rPr lang="en-US" altLang="zh-CN" dirty="0">
                <a:solidFill>
                  <a:srgbClr val="160041"/>
                </a:solidFill>
              </a:rPr>
              <a:t>n</a:t>
            </a:r>
            <a:endParaRPr lang="zh-CN" altLang="en-US" dirty="0">
              <a:solidFill>
                <a:srgbClr val="16004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7EBF859-4369-6CB1-C85E-4938D2D06FE2}"/>
              </a:ext>
            </a:extLst>
          </p:cNvPr>
          <p:cNvSpPr txBox="1"/>
          <p:nvPr/>
        </p:nvSpPr>
        <p:spPr>
          <a:xfrm>
            <a:off x="1066418" y="2290618"/>
            <a:ext cx="1005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3600" b="1" dirty="0">
                <a:effectLst/>
              </a:rPr>
              <a:t>规模神话破圈：</a:t>
            </a:r>
            <a:r>
              <a:rPr lang="en" altLang="zh-CN" sz="3600" b="1" dirty="0">
                <a:effectLst/>
              </a:rPr>
              <a:t>AI </a:t>
            </a:r>
            <a:r>
              <a:rPr lang="zh-CN" altLang="en-US" sz="3600" b="1" dirty="0">
                <a:effectLst/>
              </a:rPr>
              <a:t>办公市场的「有效覆盖」时代</a:t>
            </a:r>
            <a:endParaRPr lang="zh-CN" altLang="en-US" sz="36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E7F7526-A5A8-7034-9D03-492643B98A6A}"/>
              </a:ext>
            </a:extLst>
          </p:cNvPr>
          <p:cNvSpPr txBox="1"/>
          <p:nvPr/>
        </p:nvSpPr>
        <p:spPr>
          <a:xfrm>
            <a:off x="1066418" y="3826917"/>
            <a:ext cx="263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44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1800" dirty="0"/>
              <a:t>非凡资本 副总裁 吴申亮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21EA0CD-54C0-F23F-369E-C9CF92B303A3}"/>
              </a:ext>
            </a:extLst>
          </p:cNvPr>
          <p:cNvSpPr txBox="1"/>
          <p:nvPr/>
        </p:nvSpPr>
        <p:spPr>
          <a:xfrm>
            <a:off x="1066418" y="3142288"/>
            <a:ext cx="8168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</a:rPr>
              <a:t>从效率革命到落地挑战的全景透视</a:t>
            </a:r>
          </a:p>
        </p:txBody>
      </p:sp>
      <p:pic>
        <p:nvPicPr>
          <p:cNvPr id="7" name="图片 6" descr="文本&#10;&#10;AI 生成的内容可能不正确。">
            <a:extLst>
              <a:ext uri="{FF2B5EF4-FFF2-40B4-BE49-F238E27FC236}">
                <a16:creationId xmlns:a16="http://schemas.microsoft.com/office/drawing/2014/main" id="{71CFCC8A-32A3-6F1A-B439-38B9C33CF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614" y="275322"/>
            <a:ext cx="1072866" cy="37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7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E29F8F-3616-8717-7921-C3197CC0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Office-AI </a:t>
            </a:r>
            <a:r>
              <a:rPr lang="zh-CN" altLang="en-US" dirty="0"/>
              <a:t>生态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6F8D932-8417-FCF8-AF23-501FBE586E1C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写作、代码、会议、文档、思维创作五大子类。</a:t>
            </a:r>
            <a:br>
              <a:rPr lang="zh-CN" altLang="en-US" dirty="0"/>
            </a:br>
            <a:r>
              <a:rPr lang="zh-CN" altLang="en-US" dirty="0"/>
              <a:t>写作 </a:t>
            </a:r>
            <a:r>
              <a:rPr lang="en-US" altLang="zh-CN" dirty="0"/>
              <a:t>+ </a:t>
            </a:r>
            <a:r>
              <a:rPr lang="zh-CN" altLang="en-US" dirty="0"/>
              <a:t>代码已跑出高收益矩阵；会议纪要增长快但 </a:t>
            </a:r>
            <a:r>
              <a:rPr lang="en" altLang="zh-CN" dirty="0"/>
              <a:t>ARPU </a:t>
            </a:r>
            <a:r>
              <a:rPr lang="zh-CN" altLang="en-US" dirty="0"/>
              <a:t>低；文档</a:t>
            </a:r>
            <a:r>
              <a:rPr lang="en-US" altLang="zh-CN" dirty="0"/>
              <a:t>&amp;</a:t>
            </a:r>
            <a:r>
              <a:rPr lang="zh-CN" altLang="en-US" dirty="0"/>
              <a:t>思维则等待下一代交互范式。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CA828AE-3537-6ACC-2AA2-47EE4CB03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05" y="2338142"/>
            <a:ext cx="3475949" cy="429743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8773DA3-F030-CF4E-83D7-D4F6A7BEA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440" y="2338142"/>
            <a:ext cx="3205041" cy="4297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4677306-33BA-29BA-61B9-C1D1B23C6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676" y="2338142"/>
            <a:ext cx="3205041" cy="429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68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6AE8E-5807-3483-1842-85A7F6326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608" y="2425189"/>
            <a:ext cx="10515600" cy="1325563"/>
          </a:xfrm>
        </p:spPr>
        <p:txBody>
          <a:bodyPr/>
          <a:lstStyle/>
          <a:p>
            <a:r>
              <a:rPr lang="en" altLang="zh-CN" dirty="0"/>
              <a:t>Copilot </a:t>
            </a:r>
            <a:r>
              <a:rPr lang="zh-CN" altLang="en-US" dirty="0"/>
              <a:t>生态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4DE973-3009-6F8D-C403-E08635D1A123}"/>
              </a:ext>
            </a:extLst>
          </p:cNvPr>
          <p:cNvSpPr txBox="1"/>
          <p:nvPr/>
        </p:nvSpPr>
        <p:spPr>
          <a:xfrm>
            <a:off x="1911608" y="3513968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b="1" dirty="0">
                <a:effectLst/>
              </a:rPr>
              <a:t>3789 </a:t>
            </a:r>
            <a:r>
              <a:rPr lang="zh-CN" altLang="en-US" b="1" dirty="0">
                <a:effectLst/>
              </a:rPr>
              <a:t>万 </a:t>
            </a:r>
            <a:r>
              <a:rPr lang="en" altLang="zh-CN" b="1" dirty="0">
                <a:effectLst/>
              </a:rPr>
              <a:t>MAU</a:t>
            </a:r>
            <a:r>
              <a:rPr lang="en" altLang="zh-CN" dirty="0"/>
              <a:t> </a:t>
            </a:r>
            <a:r>
              <a:rPr lang="zh-CN" altLang="en-US" dirty="0"/>
              <a:t>汇入 </a:t>
            </a:r>
            <a:r>
              <a:rPr lang="en" altLang="zh-CN" dirty="0"/>
              <a:t>Microsoft 365 </a:t>
            </a:r>
            <a:r>
              <a:rPr lang="zh-CN" altLang="en-US" dirty="0"/>
              <a:t>订阅池。</a:t>
            </a:r>
            <a:br>
              <a:rPr lang="zh-CN" altLang="en-US" dirty="0"/>
            </a:br>
            <a:r>
              <a:rPr lang="zh-CN" altLang="en-US" dirty="0"/>
              <a:t>通过“默认打开”完成冷启动，付费决策被隐藏在原有 </a:t>
            </a:r>
            <a:r>
              <a:rPr lang="en" altLang="zh-CN" dirty="0"/>
              <a:t>license </a:t>
            </a:r>
            <a:r>
              <a:rPr lang="zh-CN" altLang="en-US" dirty="0"/>
              <a:t>中，示范了平台方的整合优势。</a:t>
            </a:r>
          </a:p>
        </p:txBody>
      </p:sp>
    </p:spTree>
    <p:extLst>
      <p:ext uri="{BB962C8B-B14F-4D97-AF65-F5344CB8AC3E}">
        <p14:creationId xmlns:p14="http://schemas.microsoft.com/office/powerpoint/2010/main" val="1064519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>
            <a:extLst>
              <a:ext uri="{FF2B5EF4-FFF2-40B4-BE49-F238E27FC236}">
                <a16:creationId xmlns:a16="http://schemas.microsoft.com/office/drawing/2014/main" id="{9A610D3A-A4B9-A0F0-B661-EFB4FDE8CDB0}"/>
              </a:ext>
            </a:extLst>
          </p:cNvPr>
          <p:cNvSpPr txBox="1">
            <a:spLocks/>
          </p:cNvSpPr>
          <p:nvPr/>
        </p:nvSpPr>
        <p:spPr>
          <a:xfrm>
            <a:off x="1911607" y="20172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CN" dirty="0"/>
              <a:t>Grammarly</a:t>
            </a:r>
            <a:r>
              <a:rPr lang="zh-CN" altLang="en" dirty="0"/>
              <a:t>：</a:t>
            </a:r>
            <a:r>
              <a:rPr lang="zh-CN" altLang="en-US" dirty="0"/>
              <a:t>十年磨一剑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79D6DA-1EBD-F882-56DD-D23DDB8C5983}"/>
              </a:ext>
            </a:extLst>
          </p:cNvPr>
          <p:cNvSpPr txBox="1"/>
          <p:nvPr/>
        </p:nvSpPr>
        <p:spPr>
          <a:xfrm>
            <a:off x="1911607" y="3106005"/>
            <a:ext cx="11069782" cy="16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b="1" dirty="0">
                <a:effectLst/>
              </a:rPr>
              <a:t>2940 </a:t>
            </a:r>
            <a:r>
              <a:rPr lang="zh-CN" altLang="en-US" b="1" dirty="0">
                <a:effectLst/>
              </a:rPr>
              <a:t>万 </a:t>
            </a:r>
            <a:r>
              <a:rPr lang="en" altLang="zh-CN" b="1" dirty="0">
                <a:effectLst/>
              </a:rPr>
              <a:t>MAU / 7 </a:t>
            </a:r>
            <a:r>
              <a:rPr lang="zh-CN" altLang="en-US" b="1" dirty="0">
                <a:effectLst/>
              </a:rPr>
              <a:t>亿美元 </a:t>
            </a:r>
            <a:r>
              <a:rPr lang="en" altLang="zh-CN" b="1" dirty="0">
                <a:effectLst/>
              </a:rPr>
              <a:t>ARR</a:t>
            </a:r>
            <a:r>
              <a:rPr lang="zh-CN" altLang="en" dirty="0"/>
              <a:t>。</a:t>
            </a:r>
            <a:br>
              <a:rPr lang="zh-CN" altLang="en" dirty="0"/>
            </a:br>
            <a:r>
              <a:rPr lang="zh-CN" altLang="en-US" dirty="0"/>
              <a:t>核心打法：</a:t>
            </a:r>
            <a:br>
              <a:rPr lang="zh-CN" altLang="en-US" dirty="0"/>
            </a:br>
            <a:r>
              <a:rPr lang="zh-CN" altLang="en-US" dirty="0"/>
              <a:t>精准定位英文写作者</a:t>
            </a:r>
            <a:br>
              <a:rPr lang="zh-CN" altLang="en-US" dirty="0"/>
            </a:br>
            <a:r>
              <a:rPr lang="zh-CN" altLang="en-US" dirty="0"/>
              <a:t>从语法检查拓展到风格、语气、生成</a:t>
            </a:r>
            <a:br>
              <a:rPr lang="zh-CN" altLang="en-US" dirty="0"/>
            </a:br>
            <a:r>
              <a:rPr lang="zh-CN" altLang="en-US" dirty="0"/>
              <a:t>企业版＋高校版双引擎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43D46B3-F46A-280B-5A6C-3DF419F7B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728" y="2134526"/>
            <a:ext cx="4142056" cy="276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5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573E0A-FE9E-4ABE-D191-02F165437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946" y="2087565"/>
            <a:ext cx="4376651" cy="1325563"/>
          </a:xfrm>
        </p:spPr>
        <p:txBody>
          <a:bodyPr/>
          <a:lstStyle/>
          <a:p>
            <a:r>
              <a:rPr lang="en" altLang="zh-CN" dirty="0"/>
              <a:t>Cursor</a:t>
            </a:r>
            <a:r>
              <a:rPr lang="zh-CN" altLang="en" dirty="0"/>
              <a:t>：</a:t>
            </a:r>
            <a:r>
              <a:rPr lang="zh-CN" altLang="en-US" dirty="0"/>
              <a:t>新一代代码助手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F2BE9E9-6717-0693-0768-3C262A43843C}"/>
              </a:ext>
            </a:extLst>
          </p:cNvPr>
          <p:cNvSpPr txBox="1"/>
          <p:nvPr/>
        </p:nvSpPr>
        <p:spPr>
          <a:xfrm>
            <a:off x="1981946" y="3176344"/>
            <a:ext cx="4376651" cy="16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b="1" dirty="0">
                <a:effectLst/>
              </a:rPr>
              <a:t>789 </a:t>
            </a:r>
            <a:r>
              <a:rPr lang="zh-CN" altLang="en-US" b="1" dirty="0">
                <a:effectLst/>
              </a:rPr>
              <a:t>万 </a:t>
            </a:r>
            <a:r>
              <a:rPr lang="en" altLang="zh-CN" b="1" dirty="0">
                <a:effectLst/>
              </a:rPr>
              <a:t>MAU / 5 </a:t>
            </a:r>
            <a:r>
              <a:rPr lang="zh-CN" altLang="en-US" b="1" dirty="0">
                <a:effectLst/>
              </a:rPr>
              <a:t>亿 </a:t>
            </a:r>
            <a:r>
              <a:rPr lang="en" altLang="zh-CN" b="1" dirty="0">
                <a:effectLst/>
              </a:rPr>
              <a:t>ARR</a:t>
            </a:r>
            <a:r>
              <a:rPr lang="zh-CN" altLang="en" dirty="0"/>
              <a:t>，</a:t>
            </a:r>
            <a:r>
              <a:rPr lang="zh-CN" altLang="en-US" dirty="0"/>
              <a:t>仅 </a:t>
            </a:r>
            <a:r>
              <a:rPr lang="en-US" altLang="zh-CN" dirty="0"/>
              <a:t>50 </a:t>
            </a:r>
            <a:r>
              <a:rPr lang="zh-CN" altLang="en-US" dirty="0"/>
              <a:t>人团队。</a:t>
            </a:r>
            <a:br>
              <a:rPr lang="zh-CN" altLang="en-US" dirty="0"/>
            </a:br>
            <a:r>
              <a:rPr lang="en-US" altLang="zh-CN" dirty="0"/>
              <a:t>3 </a:t>
            </a:r>
            <a:r>
              <a:rPr lang="zh-CN" altLang="en-US" dirty="0"/>
              <a:t>点值得关注：</a:t>
            </a:r>
            <a:br>
              <a:rPr lang="zh-CN" altLang="en-US" dirty="0"/>
            </a:br>
            <a:r>
              <a:rPr lang="en-US" altLang="zh-CN" dirty="0"/>
              <a:t>1.</a:t>
            </a:r>
            <a:r>
              <a:rPr lang="zh-CN" altLang="en-US" dirty="0"/>
              <a:t>嵌入 </a:t>
            </a:r>
            <a:r>
              <a:rPr lang="en" altLang="zh-CN" dirty="0"/>
              <a:t>IDE </a:t>
            </a:r>
            <a:r>
              <a:rPr lang="zh-CN" altLang="en-US" dirty="0"/>
              <a:t>而非浏览器，场景最短；</a:t>
            </a:r>
            <a:br>
              <a:rPr lang="zh-CN" altLang="en-US" dirty="0"/>
            </a:br>
            <a:r>
              <a:rPr lang="en-US" altLang="zh-CN" dirty="0"/>
              <a:t>2.</a:t>
            </a:r>
            <a:r>
              <a:rPr lang="zh-CN" altLang="en-US" dirty="0"/>
              <a:t>订阅从 </a:t>
            </a:r>
            <a:r>
              <a:rPr lang="en-US" altLang="zh-CN" dirty="0"/>
              <a:t>$20 </a:t>
            </a:r>
            <a:r>
              <a:rPr lang="zh-CN" altLang="en-US" dirty="0"/>
              <a:t>起步，开发者愿意单独买单；</a:t>
            </a:r>
            <a:br>
              <a:rPr lang="zh-CN" altLang="en-US" dirty="0"/>
            </a:br>
            <a:r>
              <a:rPr lang="en-US" altLang="zh-CN" dirty="0"/>
              <a:t>3.</a:t>
            </a:r>
            <a:r>
              <a:rPr lang="zh-CN" altLang="en-US" dirty="0"/>
              <a:t>开源模型 </a:t>
            </a:r>
            <a:r>
              <a:rPr lang="en-US" altLang="zh-CN" dirty="0"/>
              <a:t>+ </a:t>
            </a:r>
            <a:r>
              <a:rPr lang="zh-CN" altLang="en-US" dirty="0"/>
              <a:t>私有化部署选项，解决安全顾虑。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C227EB6-8F03-C0C4-441E-A2798870E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026" y="2229588"/>
            <a:ext cx="4009097" cy="275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15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846B51-00AE-9200-0F96-B0BBB20C6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 </a:t>
            </a:r>
            <a:r>
              <a:rPr lang="en" altLang="zh-CN" dirty="0"/>
              <a:t>Office-AI </a:t>
            </a:r>
            <a:r>
              <a:rPr lang="zh-CN" altLang="en-US" dirty="0"/>
              <a:t>收入分布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4BC8412-3C1E-CEC1-B1FC-A44AB7E7D5BE}"/>
              </a:ext>
            </a:extLst>
          </p:cNvPr>
          <p:cNvSpPr txBox="1"/>
          <p:nvPr/>
        </p:nvSpPr>
        <p:spPr>
          <a:xfrm>
            <a:off x="561109" y="1235002"/>
            <a:ext cx="11069782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写作 </a:t>
            </a:r>
            <a:r>
              <a:rPr lang="en-US" altLang="zh-CN" dirty="0"/>
              <a:t>49.8 % </a:t>
            </a:r>
            <a:r>
              <a:rPr lang="en" altLang="zh-CN" dirty="0"/>
              <a:t>vs </a:t>
            </a:r>
            <a:r>
              <a:rPr lang="zh-CN" altLang="en-US" dirty="0"/>
              <a:t>代码 </a:t>
            </a:r>
            <a:r>
              <a:rPr lang="en-US" altLang="zh-CN" dirty="0"/>
              <a:t>50.2 %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zh-CN" altLang="en-US" dirty="0"/>
              <a:t>会议协作占比不到 </a:t>
            </a:r>
            <a:r>
              <a:rPr lang="en-US" altLang="zh-CN" dirty="0"/>
              <a:t>2 %</a:t>
            </a:r>
            <a:r>
              <a:rPr lang="zh-CN" altLang="en-US" dirty="0"/>
              <a:t>，但增速最快。</a:t>
            </a:r>
            <a:br>
              <a:rPr lang="zh-CN" altLang="en-US" dirty="0"/>
            </a:br>
            <a:r>
              <a:rPr lang="zh-CN" altLang="en-US" dirty="0"/>
              <a:t>这一版图提醒我们：</a:t>
            </a:r>
            <a:r>
              <a:rPr lang="en" altLang="zh-CN" b="1" dirty="0">
                <a:effectLst/>
              </a:rPr>
              <a:t>ROI </a:t>
            </a:r>
            <a:r>
              <a:rPr lang="zh-CN" altLang="en-US" b="1" dirty="0">
                <a:effectLst/>
              </a:rPr>
              <a:t>可见度决定了掘金速度</a:t>
            </a:r>
            <a:r>
              <a:rPr lang="zh-CN" altLang="en-US" dirty="0"/>
              <a:t>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8FA468-8357-0CC7-3158-F6A0EF444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42" y="2855742"/>
            <a:ext cx="11092816" cy="319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7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3232A8-70EF-FF3A-9949-F3522B1F9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写作 </a:t>
            </a:r>
            <a:r>
              <a:rPr lang="en-US" altLang="zh-CN" dirty="0"/>
              <a:t>&amp; </a:t>
            </a:r>
            <a:r>
              <a:rPr lang="zh-CN" altLang="en-US" dirty="0"/>
              <a:t>代码双支柱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C317A04-81F8-3C12-232B-76907A8A7719}"/>
              </a:ext>
            </a:extLst>
          </p:cNvPr>
          <p:cNvSpPr txBox="1"/>
          <p:nvPr/>
        </p:nvSpPr>
        <p:spPr>
          <a:xfrm>
            <a:off x="561109" y="1235002"/>
            <a:ext cx="11069782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b="1" dirty="0">
                <a:effectLst/>
              </a:rPr>
              <a:t>写作 </a:t>
            </a:r>
            <a:r>
              <a:rPr lang="en-US" altLang="zh-CN" b="1" dirty="0">
                <a:effectLst/>
              </a:rPr>
              <a:t>= </a:t>
            </a:r>
            <a:r>
              <a:rPr lang="zh-CN" altLang="en-US" b="1" dirty="0">
                <a:effectLst/>
              </a:rPr>
              <a:t>语言壁垒 → 海外市场付费意愿强</a:t>
            </a:r>
            <a:r>
              <a:rPr lang="zh-CN" altLang="en-US" dirty="0"/>
              <a:t>；</a:t>
            </a:r>
            <a:br>
              <a:rPr lang="zh-CN" altLang="en-US" dirty="0"/>
            </a:br>
            <a:r>
              <a:rPr lang="zh-CN" altLang="en-US" b="1" dirty="0">
                <a:effectLst/>
              </a:rPr>
              <a:t>代码 </a:t>
            </a:r>
            <a:r>
              <a:rPr lang="en-US" altLang="zh-CN" b="1" dirty="0">
                <a:effectLst/>
              </a:rPr>
              <a:t>= </a:t>
            </a:r>
            <a:r>
              <a:rPr lang="zh-CN" altLang="en-US" b="1" dirty="0">
                <a:effectLst/>
              </a:rPr>
              <a:t>生产力杠杆 → 企业“速度红利”立竿见影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zh-CN" altLang="en-US" dirty="0"/>
              <a:t>任何新产品若要突围，必须回答“节约多少时间 </a:t>
            </a:r>
            <a:r>
              <a:rPr lang="en-US" altLang="zh-CN" dirty="0"/>
              <a:t>/ </a:t>
            </a:r>
            <a:r>
              <a:rPr lang="zh-CN" altLang="en-US" dirty="0"/>
              <a:t>产生多少营收”。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FD1B38F-1211-DAB1-8C88-DE48661E2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08" y="2835820"/>
            <a:ext cx="11093165" cy="305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9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3A5FDF-9388-DDAB-E8E1-01FC3FFC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b="1" dirty="0">
                <a:effectLst/>
              </a:rPr>
              <a:t>Global Office-AI Snapshot</a:t>
            </a:r>
            <a:endParaRPr lang="en" altLang="zh-CN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5169772-617A-920F-3B53-5E065DFF03DC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三款产品合计仅 </a:t>
            </a:r>
            <a:r>
              <a:rPr lang="en-US" altLang="zh-CN" dirty="0"/>
              <a:t>1.96 % </a:t>
            </a:r>
            <a:r>
              <a:rPr lang="en" altLang="zh-CN" dirty="0"/>
              <a:t>MAU </a:t>
            </a:r>
            <a:r>
              <a:rPr lang="zh-CN" altLang="en-US" dirty="0"/>
              <a:t>却贡献 </a:t>
            </a:r>
            <a:r>
              <a:rPr lang="en-US" altLang="zh-CN" dirty="0"/>
              <a:t>7.8 % </a:t>
            </a:r>
            <a:r>
              <a:rPr lang="zh-CN" altLang="en-US" dirty="0"/>
              <a:t>收入。</a:t>
            </a:r>
            <a:br>
              <a:rPr lang="zh-CN" altLang="en-US" dirty="0"/>
            </a:br>
            <a:r>
              <a:rPr lang="zh-CN" altLang="en-US" dirty="0"/>
              <a:t>这是“规模神话破圈”最直观的注脚：</a:t>
            </a:r>
            <a:r>
              <a:rPr lang="zh-CN" altLang="en-US" b="1" dirty="0">
                <a:effectLst/>
              </a:rPr>
              <a:t>小而贵</a:t>
            </a:r>
            <a:r>
              <a:rPr lang="zh-CN" altLang="en-US" dirty="0"/>
              <a:t>。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B8DF583-E5AF-B7FB-0728-A0FA04F29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16370"/>
              </p:ext>
            </p:extLst>
          </p:nvPr>
        </p:nvGraphicFramePr>
        <p:xfrm>
          <a:off x="681989" y="2416090"/>
          <a:ext cx="11069780" cy="2813420"/>
        </p:xfrm>
        <a:graphic>
          <a:graphicData uri="http://schemas.openxmlformats.org/drawingml/2006/table">
            <a:tbl>
              <a:tblPr/>
              <a:tblGrid>
                <a:gridCol w="2213956">
                  <a:extLst>
                    <a:ext uri="{9D8B030D-6E8A-4147-A177-3AD203B41FA5}">
                      <a16:colId xmlns:a16="http://schemas.microsoft.com/office/drawing/2014/main" val="3864674140"/>
                    </a:ext>
                  </a:extLst>
                </a:gridCol>
                <a:gridCol w="2213956">
                  <a:extLst>
                    <a:ext uri="{9D8B030D-6E8A-4147-A177-3AD203B41FA5}">
                      <a16:colId xmlns:a16="http://schemas.microsoft.com/office/drawing/2014/main" val="2485302188"/>
                    </a:ext>
                  </a:extLst>
                </a:gridCol>
                <a:gridCol w="2213956">
                  <a:extLst>
                    <a:ext uri="{9D8B030D-6E8A-4147-A177-3AD203B41FA5}">
                      <a16:colId xmlns:a16="http://schemas.microsoft.com/office/drawing/2014/main" val="2224510616"/>
                    </a:ext>
                  </a:extLst>
                </a:gridCol>
                <a:gridCol w="2213956">
                  <a:extLst>
                    <a:ext uri="{9D8B030D-6E8A-4147-A177-3AD203B41FA5}">
                      <a16:colId xmlns:a16="http://schemas.microsoft.com/office/drawing/2014/main" val="1169109802"/>
                    </a:ext>
                  </a:extLst>
                </a:gridCol>
                <a:gridCol w="2213956">
                  <a:extLst>
                    <a:ext uri="{9D8B030D-6E8A-4147-A177-3AD203B41FA5}">
                      <a16:colId xmlns:a16="http://schemas.microsoft.com/office/drawing/2014/main" val="3146416687"/>
                    </a:ext>
                  </a:extLst>
                </a:gridCol>
              </a:tblGrid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产品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dirty="0">
                          <a:solidFill>
                            <a:schemeClr val="bg1"/>
                          </a:solidFill>
                        </a:rPr>
                        <a:t>MAU (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万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全球排名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年经常性收入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典型场景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688100"/>
                  </a:ext>
                </a:extLst>
              </a:tr>
              <a:tr h="9407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Microsoft Copilot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3789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130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M</a:t>
                      </a:r>
                      <a:endParaRPr lang="e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Office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全套 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Co-Pilot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11093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Grammarly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2940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23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700 M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英文写作润色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592413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Cursor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 789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94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500 M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AI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编程助手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61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986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17824D-B14B-0550-8748-4C95E0A35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Where Money Flows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6E287A5-1314-2F50-6EE9-662BFC359505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“用户在写作与代码上愿意为每分钟效率付费”。</a:t>
            </a:r>
            <a:br>
              <a:rPr lang="zh-CN" altLang="en-US" dirty="0"/>
            </a:br>
            <a:r>
              <a:rPr lang="zh-CN" altLang="en-US" dirty="0"/>
              <a:t>会议协作仍是一片待开发蓝海</a:t>
            </a:r>
            <a:r>
              <a:rPr lang="en-US" altLang="zh-CN" dirty="0"/>
              <a:t>——</a:t>
            </a:r>
            <a:r>
              <a:rPr lang="zh-CN" altLang="en-US" dirty="0"/>
              <a:t>关键是提升准确率与任务自动分发。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0BCAF90-B787-B7D7-B7BC-DE2133CF2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673671"/>
              </p:ext>
            </p:extLst>
          </p:nvPr>
        </p:nvGraphicFramePr>
        <p:xfrm>
          <a:off x="678675" y="2560565"/>
          <a:ext cx="10764388" cy="2813420"/>
        </p:xfrm>
        <a:graphic>
          <a:graphicData uri="http://schemas.openxmlformats.org/drawingml/2006/table">
            <a:tbl>
              <a:tblPr/>
              <a:tblGrid>
                <a:gridCol w="2691097">
                  <a:extLst>
                    <a:ext uri="{9D8B030D-6E8A-4147-A177-3AD203B41FA5}">
                      <a16:colId xmlns:a16="http://schemas.microsoft.com/office/drawing/2014/main" val="2152297455"/>
                    </a:ext>
                  </a:extLst>
                </a:gridCol>
                <a:gridCol w="2691097">
                  <a:extLst>
                    <a:ext uri="{9D8B030D-6E8A-4147-A177-3AD203B41FA5}">
                      <a16:colId xmlns:a16="http://schemas.microsoft.com/office/drawing/2014/main" val="2980644122"/>
                    </a:ext>
                  </a:extLst>
                </a:gridCol>
                <a:gridCol w="2691097">
                  <a:extLst>
                    <a:ext uri="{9D8B030D-6E8A-4147-A177-3AD203B41FA5}">
                      <a16:colId xmlns:a16="http://schemas.microsoft.com/office/drawing/2014/main" val="8079862"/>
                    </a:ext>
                  </a:extLst>
                </a:gridCol>
                <a:gridCol w="2691097">
                  <a:extLst>
                    <a:ext uri="{9D8B030D-6E8A-4147-A177-3AD203B41FA5}">
                      <a16:colId xmlns:a16="http://schemas.microsoft.com/office/drawing/2014/main" val="3652527091"/>
                    </a:ext>
                  </a:extLst>
                </a:gridCol>
              </a:tblGrid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子类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代表产品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收入 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bg1"/>
                          </a:solidFill>
                        </a:rPr>
                        <a:t>M USD)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收入占 </a:t>
                      </a:r>
                      <a:r>
                        <a:rPr lang="en" dirty="0">
                          <a:solidFill>
                            <a:schemeClr val="bg1"/>
                          </a:solidFill>
                        </a:rPr>
                        <a:t>Office-AI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72459"/>
                  </a:ext>
                </a:extLst>
              </a:tr>
              <a:tr h="94073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写作辅助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 err="1">
                          <a:solidFill>
                            <a:schemeClr val="bg1"/>
                          </a:solidFill>
                        </a:rPr>
                        <a:t>Grammarly、Undetectable.ai、Monica</a:t>
                      </a:r>
                      <a:endParaRPr lang="en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793</a:t>
                      </a:r>
                      <a:endParaRPr lang="zh-CN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49.8 %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099293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代码助手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 err="1">
                          <a:solidFill>
                            <a:schemeClr val="bg1"/>
                          </a:solidFill>
                        </a:rPr>
                        <a:t>Cursor、Replit、BlackBox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 AI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>
                          <a:solidFill>
                            <a:schemeClr val="bg1"/>
                          </a:solidFill>
                        </a:rPr>
                        <a:t>798</a:t>
                      </a:r>
                      <a:endParaRPr lang="zh-CN" altLang="en-US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50.2 %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919709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会议协作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Otter AI、Notta、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讯飞听见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&lt; 30</a:t>
                      </a:r>
                      <a:endParaRPr lang="zh-CN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‹ 2 %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231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380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5AFADE-1C06-C1B5-EB4C-9469510D2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中国本土 </a:t>
            </a:r>
            <a:r>
              <a:rPr lang="en" altLang="zh-CN" dirty="0"/>
              <a:t>Pulse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12F0CC1-4983-7845-CB68-875CF7B7E152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pPr algn="l">
              <a:buNone/>
            </a:pPr>
            <a:r>
              <a:rPr lang="zh-CN" altLang="en-US" b="1" dirty="0">
                <a:effectLst/>
              </a:rPr>
              <a:t>占比</a:t>
            </a:r>
            <a:r>
              <a:rPr lang="zh-CN" altLang="en-US" dirty="0">
                <a:effectLst/>
              </a:rPr>
              <a:t>：办公类 </a:t>
            </a:r>
            <a:r>
              <a:rPr lang="en" altLang="zh-CN" dirty="0">
                <a:effectLst/>
              </a:rPr>
              <a:t>MAU 2 587 </a:t>
            </a:r>
            <a:r>
              <a:rPr lang="zh-CN" altLang="en-US" dirty="0">
                <a:effectLst/>
              </a:rPr>
              <a:t>万，仅为国内 </a:t>
            </a:r>
            <a:r>
              <a:rPr lang="en" altLang="zh-CN" dirty="0">
                <a:effectLst/>
              </a:rPr>
              <a:t>Top 100 </a:t>
            </a:r>
            <a:r>
              <a:rPr lang="zh-CN" altLang="en-US" dirty="0">
                <a:effectLst/>
              </a:rPr>
              <a:t>的 </a:t>
            </a:r>
            <a:r>
              <a:rPr lang="en-US" altLang="zh-CN" b="1" dirty="0">
                <a:effectLst/>
              </a:rPr>
              <a:t>1.4 %</a:t>
            </a:r>
            <a:r>
              <a:rPr lang="zh-CN" altLang="en-US" dirty="0">
                <a:effectLst/>
              </a:rPr>
              <a:t>；收入 </a:t>
            </a:r>
            <a:r>
              <a:rPr lang="en-US" altLang="zh-CN" b="1" dirty="0">
                <a:effectLst/>
              </a:rPr>
              <a:t>54 </a:t>
            </a:r>
            <a:r>
              <a:rPr lang="en" altLang="zh-CN" b="1" dirty="0">
                <a:effectLst/>
              </a:rPr>
              <a:t>M</a:t>
            </a:r>
            <a:r>
              <a:rPr lang="zh-CN" altLang="en" dirty="0">
                <a:effectLst/>
              </a:rPr>
              <a:t>，</a:t>
            </a:r>
            <a:r>
              <a:rPr lang="zh-CN" altLang="en-US" dirty="0">
                <a:effectLst/>
              </a:rPr>
              <a:t>约 </a:t>
            </a:r>
            <a:r>
              <a:rPr lang="en-US" altLang="zh-CN" b="1" dirty="0">
                <a:effectLst/>
              </a:rPr>
              <a:t>4 %</a:t>
            </a:r>
            <a:r>
              <a:rPr lang="zh-CN" altLang="en-US" dirty="0">
                <a:effectLst/>
              </a:rPr>
              <a:t>。</a:t>
            </a:r>
          </a:p>
          <a:p>
            <a:pPr algn="l"/>
            <a:r>
              <a:rPr lang="zh-CN" altLang="en-US" b="1" dirty="0">
                <a:effectLst/>
              </a:rPr>
              <a:t>痛点</a:t>
            </a:r>
            <a:r>
              <a:rPr lang="zh-CN" altLang="en-US" dirty="0">
                <a:effectLst/>
              </a:rPr>
              <a:t>：企业采购决策长、数据合规要求高，本土市场尚未完全教育出高 </a:t>
            </a:r>
            <a:r>
              <a:rPr lang="en" altLang="zh-CN" dirty="0">
                <a:effectLst/>
              </a:rPr>
              <a:t>ARPU </a:t>
            </a:r>
            <a:r>
              <a:rPr lang="zh-CN" altLang="en-US" dirty="0">
                <a:effectLst/>
              </a:rPr>
              <a:t>客群。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C90A632-2302-00C0-56A3-4FB889A21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403258"/>
              </p:ext>
            </p:extLst>
          </p:nvPr>
        </p:nvGraphicFramePr>
        <p:xfrm>
          <a:off x="708115" y="2514038"/>
          <a:ext cx="10734948" cy="2338656"/>
        </p:xfrm>
        <a:graphic>
          <a:graphicData uri="http://schemas.openxmlformats.org/drawingml/2006/table">
            <a:tbl>
              <a:tblPr/>
              <a:tblGrid>
                <a:gridCol w="2683737">
                  <a:extLst>
                    <a:ext uri="{9D8B030D-6E8A-4147-A177-3AD203B41FA5}">
                      <a16:colId xmlns:a16="http://schemas.microsoft.com/office/drawing/2014/main" val="4188643538"/>
                    </a:ext>
                  </a:extLst>
                </a:gridCol>
                <a:gridCol w="2683737">
                  <a:extLst>
                    <a:ext uri="{9D8B030D-6E8A-4147-A177-3AD203B41FA5}">
                      <a16:colId xmlns:a16="http://schemas.microsoft.com/office/drawing/2014/main" val="1577845389"/>
                    </a:ext>
                  </a:extLst>
                </a:gridCol>
                <a:gridCol w="2683737">
                  <a:extLst>
                    <a:ext uri="{9D8B030D-6E8A-4147-A177-3AD203B41FA5}">
                      <a16:colId xmlns:a16="http://schemas.microsoft.com/office/drawing/2014/main" val="1027396644"/>
                    </a:ext>
                  </a:extLst>
                </a:gridCol>
                <a:gridCol w="2683737">
                  <a:extLst>
                    <a:ext uri="{9D8B030D-6E8A-4147-A177-3AD203B41FA5}">
                      <a16:colId xmlns:a16="http://schemas.microsoft.com/office/drawing/2014/main" val="1321182286"/>
                    </a:ext>
                  </a:extLst>
                </a:gridCol>
              </a:tblGrid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产品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dirty="0">
                          <a:solidFill>
                            <a:schemeClr val="bg1"/>
                          </a:solidFill>
                        </a:rPr>
                        <a:t>MAU (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万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年经常性收入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备注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753849"/>
                  </a:ext>
                </a:extLst>
              </a:tr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讯飞听见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1130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dirty="0">
                          <a:solidFill>
                            <a:schemeClr val="bg1"/>
                          </a:solidFill>
                        </a:rPr>
                        <a:t>5 M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语音转写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会议纪要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524441"/>
                  </a:ext>
                </a:extLst>
              </a:tr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>
                          <a:solidFill>
                            <a:schemeClr val="bg1"/>
                          </a:solidFill>
                        </a:rPr>
                        <a:t>Love 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键盘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242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dirty="0">
                          <a:solidFill>
                            <a:schemeClr val="bg1"/>
                          </a:solidFill>
                        </a:rPr>
                        <a:t>2 M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键盘 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en">
                          <a:solidFill>
                            <a:schemeClr val="bg1"/>
                          </a:solidFill>
                        </a:rPr>
                        <a:t>AI 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词库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630185"/>
                  </a:ext>
                </a:extLst>
              </a:tr>
              <a:tr h="940737">
                <a:tc gridSpan="4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dirty="0">
                          <a:solidFill>
                            <a:schemeClr val="bg1"/>
                          </a:solidFill>
                        </a:rPr>
                        <a:t>WPS AI、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飞书妙记等仍处内测或无公开数据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94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067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0A80C9-5282-4784-351F-BA379B18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Out-Bound </a:t>
            </a:r>
            <a:r>
              <a:rPr lang="zh-CN" altLang="en-US" dirty="0"/>
              <a:t>力量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6134329-564C-3A2E-A3B8-A41999195AC5}"/>
              </a:ext>
            </a:extLst>
          </p:cNvPr>
          <p:cNvSpPr txBox="1"/>
          <p:nvPr/>
        </p:nvSpPr>
        <p:spPr>
          <a:xfrm>
            <a:off x="561109" y="1235002"/>
            <a:ext cx="11069782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" altLang="zh-CN" dirty="0"/>
              <a:t>Monica</a:t>
            </a:r>
            <a:r>
              <a:rPr lang="zh-CN" altLang="en" dirty="0"/>
              <a:t>、</a:t>
            </a:r>
            <a:r>
              <a:rPr lang="en" altLang="zh-CN" dirty="0" err="1"/>
              <a:t>Notta</a:t>
            </a:r>
            <a:r>
              <a:rPr lang="zh-CN" altLang="en" dirty="0"/>
              <a:t>、</a:t>
            </a:r>
            <a:r>
              <a:rPr lang="en" altLang="zh-CN" dirty="0"/>
              <a:t>Hix AI </a:t>
            </a:r>
            <a:r>
              <a:rPr lang="zh-CN" altLang="en-US" dirty="0"/>
              <a:t>三家公司证明：</a:t>
            </a:r>
            <a:br>
              <a:rPr lang="zh-CN" altLang="en-US" dirty="0"/>
            </a:br>
            <a:r>
              <a:rPr lang="zh-CN" altLang="en-US" b="1" dirty="0">
                <a:effectLst/>
              </a:rPr>
              <a:t>细分 </a:t>
            </a:r>
            <a:r>
              <a:rPr lang="en-US" altLang="zh-CN" b="1" dirty="0">
                <a:effectLst/>
              </a:rPr>
              <a:t>+ </a:t>
            </a:r>
            <a:r>
              <a:rPr lang="zh-CN" altLang="en-US" b="1" dirty="0">
                <a:effectLst/>
              </a:rPr>
              <a:t>订阅 </a:t>
            </a:r>
            <a:r>
              <a:rPr lang="en-US" altLang="zh-CN" b="1" dirty="0">
                <a:effectLst/>
              </a:rPr>
              <a:t>+ </a:t>
            </a:r>
            <a:r>
              <a:rPr lang="zh-CN" altLang="en-US" b="1" dirty="0">
                <a:effectLst/>
              </a:rPr>
              <a:t>多语 </a:t>
            </a:r>
            <a:r>
              <a:rPr lang="en-US" altLang="zh-CN" b="1" dirty="0">
                <a:effectLst/>
              </a:rPr>
              <a:t>= </a:t>
            </a:r>
            <a:r>
              <a:rPr lang="zh-CN" altLang="en-US" b="1" dirty="0">
                <a:effectLst/>
              </a:rPr>
              <a:t>出海快车道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zh-CN" altLang="en-US" dirty="0"/>
              <a:t>海外 </a:t>
            </a:r>
            <a:r>
              <a:rPr lang="en" altLang="zh-CN" dirty="0"/>
              <a:t>Prosumer </a:t>
            </a:r>
            <a:r>
              <a:rPr lang="zh-CN" altLang="en-US" dirty="0"/>
              <a:t>愿意为“可立即量化的效率”掏钱，中国团队擅长快速迭代。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01C91AC-7183-C03A-6D9E-130B7952F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288919"/>
              </p:ext>
            </p:extLst>
          </p:nvPr>
        </p:nvGraphicFramePr>
        <p:xfrm>
          <a:off x="708114" y="2868775"/>
          <a:ext cx="10512880" cy="2338656"/>
        </p:xfrm>
        <a:graphic>
          <a:graphicData uri="http://schemas.openxmlformats.org/drawingml/2006/table">
            <a:tbl>
              <a:tblPr/>
              <a:tblGrid>
                <a:gridCol w="2102576">
                  <a:extLst>
                    <a:ext uri="{9D8B030D-6E8A-4147-A177-3AD203B41FA5}">
                      <a16:colId xmlns:a16="http://schemas.microsoft.com/office/drawing/2014/main" val="703528338"/>
                    </a:ext>
                  </a:extLst>
                </a:gridCol>
                <a:gridCol w="2102576">
                  <a:extLst>
                    <a:ext uri="{9D8B030D-6E8A-4147-A177-3AD203B41FA5}">
                      <a16:colId xmlns:a16="http://schemas.microsoft.com/office/drawing/2014/main" val="1636870032"/>
                    </a:ext>
                  </a:extLst>
                </a:gridCol>
                <a:gridCol w="2102576">
                  <a:extLst>
                    <a:ext uri="{9D8B030D-6E8A-4147-A177-3AD203B41FA5}">
                      <a16:colId xmlns:a16="http://schemas.microsoft.com/office/drawing/2014/main" val="3311718669"/>
                    </a:ext>
                  </a:extLst>
                </a:gridCol>
                <a:gridCol w="2102576">
                  <a:extLst>
                    <a:ext uri="{9D8B030D-6E8A-4147-A177-3AD203B41FA5}">
                      <a16:colId xmlns:a16="http://schemas.microsoft.com/office/drawing/2014/main" val="4151194740"/>
                    </a:ext>
                  </a:extLst>
                </a:gridCol>
                <a:gridCol w="2102576">
                  <a:extLst>
                    <a:ext uri="{9D8B030D-6E8A-4147-A177-3AD203B41FA5}">
                      <a16:colId xmlns:a16="http://schemas.microsoft.com/office/drawing/2014/main" val="1330466385"/>
                    </a:ext>
                  </a:extLst>
                </a:gridCol>
              </a:tblGrid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产品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>
                          <a:solidFill>
                            <a:schemeClr val="bg1"/>
                          </a:solidFill>
                        </a:rPr>
                        <a:t>MAU (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)</a:t>
                      </a:r>
                      <a:endParaRPr lang="zh-CN" altLang="en-US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主力市场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收入 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zh-CN" altLang="en" dirty="0">
                          <a:solidFill>
                            <a:schemeClr val="bg1"/>
                          </a:solidFill>
                        </a:rPr>
                        <a:t>万</a:t>
                      </a:r>
                      <a:r>
                        <a:rPr lang="en" dirty="0">
                          <a:solidFill>
                            <a:schemeClr val="bg1"/>
                          </a:solidFill>
                        </a:rPr>
                        <a:t> USD)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增长模式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496287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Monica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694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美欧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1800</a:t>
                      </a:r>
                      <a:endParaRPr lang="zh-CN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Chrome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插件 </a:t>
                      </a:r>
                      <a:r>
                        <a:rPr lang="en-US" altLang="zh-CN" sz="140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订阅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262968"/>
                  </a:ext>
                </a:extLst>
              </a:tr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Notta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333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美、日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1400</a:t>
                      </a:r>
                      <a:endParaRPr lang="zh-CN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SaaS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会议纪要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363537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Hix AI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188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多语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1200</a:t>
                      </a:r>
                      <a:endParaRPr lang="zh-CN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All-in-one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写作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571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161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E65EB767-CB27-C709-D6E0-9C889A443F63}"/>
              </a:ext>
            </a:extLst>
          </p:cNvPr>
          <p:cNvSpPr txBox="1"/>
          <p:nvPr/>
        </p:nvSpPr>
        <p:spPr>
          <a:xfrm>
            <a:off x="1936569" y="2453765"/>
            <a:ext cx="9375866" cy="19504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3200" b="1" u="sng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u="none" dirty="0"/>
              <a:t>大模型红利：从“通用探路”到“场景深耕”</a:t>
            </a:r>
          </a:p>
          <a:p>
            <a:r>
              <a:rPr lang="en-US" altLang="zh-CN" u="none" dirty="0"/>
              <a:t>38 </a:t>
            </a:r>
            <a:r>
              <a:rPr lang="zh-CN" altLang="en-US" u="none" dirty="0"/>
              <a:t>亿月活背后：头部寡头 </a:t>
            </a:r>
            <a:r>
              <a:rPr lang="en-US" altLang="zh-CN" u="none" dirty="0"/>
              <a:t>+ </a:t>
            </a:r>
            <a:r>
              <a:rPr lang="zh-CN" altLang="en-US" u="none" dirty="0"/>
              <a:t>长尾万花筒</a:t>
            </a:r>
          </a:p>
          <a:p>
            <a:r>
              <a:rPr lang="zh-CN" altLang="en-US" dirty="0"/>
              <a:t>商业筹码正从 规模 → 有效覆盖</a:t>
            </a:r>
          </a:p>
        </p:txBody>
      </p:sp>
    </p:spTree>
    <p:extLst>
      <p:ext uri="{BB962C8B-B14F-4D97-AF65-F5344CB8AC3E}">
        <p14:creationId xmlns:p14="http://schemas.microsoft.com/office/powerpoint/2010/main" val="2727111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6E2321-CCD2-FA03-9186-C205AAA78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Why MAU ≠ ARPU</a:t>
            </a:r>
            <a:r>
              <a:rPr lang="en" altLang="zh-CN" b="1" dirty="0">
                <a:effectLst/>
              </a:rPr>
              <a:t> </a:t>
            </a:r>
            <a:r>
              <a:rPr lang="zh-CN" altLang="en-US" b="1" dirty="0">
                <a:effectLst/>
              </a:rPr>
              <a:t>（</a:t>
            </a:r>
            <a:r>
              <a:rPr lang="en" altLang="zh-CN" b="1" dirty="0">
                <a:effectLst/>
              </a:rPr>
              <a:t>Office-AI</a:t>
            </a:r>
            <a:r>
              <a:rPr lang="zh-CN" altLang="en-US" dirty="0"/>
              <a:t>）</a:t>
            </a:r>
            <a:endParaRPr kumimoji="1" lang="zh-CN" altLang="en-US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29477AA-6E4C-2A1A-43B5-961EBCC09B34}"/>
              </a:ext>
            </a:extLst>
          </p:cNvPr>
          <p:cNvGrpSpPr>
            <a:grpSpLocks noChangeAspect="1"/>
          </p:cNvGrpSpPr>
          <p:nvPr/>
        </p:nvGrpSpPr>
        <p:grpSpPr>
          <a:xfrm>
            <a:off x="666750" y="1458911"/>
            <a:ext cx="10858499" cy="4521849"/>
            <a:chOff x="660399" y="1384190"/>
            <a:chExt cx="10858499" cy="4521849"/>
          </a:xfrm>
        </p:grpSpPr>
        <p:sp>
          <p:nvSpPr>
            <p:cNvPr id="9" name="Title">
              <a:extLst>
                <a:ext uri="{FF2B5EF4-FFF2-40B4-BE49-F238E27FC236}">
                  <a16:creationId xmlns:a16="http://schemas.microsoft.com/office/drawing/2014/main" id="{A548DBB4-E4A9-E780-03F5-E2D4B09EED4B}"/>
                </a:ext>
              </a:extLst>
            </p:cNvPr>
            <p:cNvSpPr>
              <a:spLocks/>
            </p:cNvSpPr>
            <p:nvPr/>
          </p:nvSpPr>
          <p:spPr>
            <a:xfrm>
              <a:off x="660399" y="1384190"/>
              <a:ext cx="10858499" cy="5232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normAutofit/>
            </a:bodyPr>
            <a:lstStyle/>
            <a:p>
              <a:pPr algn="ctr">
                <a:buSzPct val="25000"/>
              </a:pPr>
              <a:r>
                <a:rPr lang="zh-CN" altLang="en-US" b="1" dirty="0"/>
                <a:t>用户更愿意为效率买单</a:t>
              </a:r>
              <a:endParaRPr lang="en-US" altLang="zh-CN" b="1" dirty="0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1DD0F29F-8B8E-1F72-EF41-41C84E9680C7}"/>
                </a:ext>
              </a:extLst>
            </p:cNvPr>
            <p:cNvGrpSpPr/>
            <p:nvPr/>
          </p:nvGrpSpPr>
          <p:grpSpPr>
            <a:xfrm>
              <a:off x="3882272" y="2159000"/>
              <a:ext cx="4427457" cy="3747039"/>
              <a:chOff x="3882272" y="2159000"/>
              <a:chExt cx="4427457" cy="3747039"/>
            </a:xfrm>
          </p:grpSpPr>
          <p:sp>
            <p:nvSpPr>
              <p:cNvPr id="26" name="ShapeRectangle 7">
                <a:extLst>
                  <a:ext uri="{FF2B5EF4-FFF2-40B4-BE49-F238E27FC236}">
                    <a16:creationId xmlns:a16="http://schemas.microsoft.com/office/drawing/2014/main" id="{A5312B2B-CE8F-7684-6121-4F4833926896}"/>
                  </a:ext>
                </a:extLst>
              </p:cNvPr>
              <p:cNvSpPr/>
              <p:nvPr/>
            </p:nvSpPr>
            <p:spPr bwMode="auto">
              <a:xfrm>
                <a:off x="7203242" y="3528262"/>
                <a:ext cx="1588" cy="1569"/>
              </a:xfrm>
              <a:prstGeom prst="rect">
                <a:avLst/>
              </a:prstGeom>
              <a:solidFill>
                <a:srgbClr val="444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C8CD547D-5753-B011-0AB4-AFB1890E0992}"/>
                  </a:ext>
                </a:extLst>
              </p:cNvPr>
              <p:cNvSpPr/>
              <p:nvPr/>
            </p:nvSpPr>
            <p:spPr bwMode="auto">
              <a:xfrm>
                <a:off x="4602917" y="2159000"/>
                <a:ext cx="2597150" cy="2736954"/>
              </a:xfrm>
              <a:custGeom>
                <a:avLst/>
                <a:gdLst>
                  <a:gd name="T0" fmla="*/ 525 w 688"/>
                  <a:gd name="T1" fmla="*/ 306 h 734"/>
                  <a:gd name="T2" fmla="*/ 688 w 688"/>
                  <a:gd name="T3" fmla="*/ 366 h 734"/>
                  <a:gd name="T4" fmla="*/ 536 w 688"/>
                  <a:gd name="T5" fmla="*/ 109 h 734"/>
                  <a:gd name="T6" fmla="*/ 250 w 688"/>
                  <a:gd name="T7" fmla="*/ 109 h 734"/>
                  <a:gd name="T8" fmla="*/ 19 w 688"/>
                  <a:gd name="T9" fmla="*/ 497 h 734"/>
                  <a:gd name="T10" fmla="*/ 19 w 688"/>
                  <a:gd name="T11" fmla="*/ 497 h 734"/>
                  <a:gd name="T12" fmla="*/ 62 w 688"/>
                  <a:gd name="T13" fmla="*/ 669 h 734"/>
                  <a:gd name="T14" fmla="*/ 192 w 688"/>
                  <a:gd name="T15" fmla="*/ 734 h 734"/>
                  <a:gd name="T16" fmla="*/ 395 w 688"/>
                  <a:gd name="T17" fmla="*/ 392 h 734"/>
                  <a:gd name="T18" fmla="*/ 525 w 688"/>
                  <a:gd name="T19" fmla="*/ 306 h 7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8" h="734">
                    <a:moveTo>
                      <a:pt x="525" y="306"/>
                    </a:moveTo>
                    <a:cubicBezTo>
                      <a:pt x="641" y="298"/>
                      <a:pt x="682" y="357"/>
                      <a:pt x="688" y="366"/>
                    </a:cubicBezTo>
                    <a:cubicBezTo>
                      <a:pt x="536" y="109"/>
                      <a:pt x="536" y="109"/>
                      <a:pt x="536" y="109"/>
                    </a:cubicBezTo>
                    <a:cubicBezTo>
                      <a:pt x="471" y="0"/>
                      <a:pt x="314" y="0"/>
                      <a:pt x="250" y="109"/>
                    </a:cubicBezTo>
                    <a:cubicBezTo>
                      <a:pt x="19" y="497"/>
                      <a:pt x="19" y="497"/>
                      <a:pt x="19" y="497"/>
                    </a:cubicBezTo>
                    <a:cubicBezTo>
                      <a:pt x="19" y="497"/>
                      <a:pt x="19" y="497"/>
                      <a:pt x="19" y="497"/>
                    </a:cubicBezTo>
                    <a:cubicBezTo>
                      <a:pt x="19" y="497"/>
                      <a:pt x="0" y="605"/>
                      <a:pt x="62" y="669"/>
                    </a:cubicBezTo>
                    <a:cubicBezTo>
                      <a:pt x="121" y="728"/>
                      <a:pt x="192" y="734"/>
                      <a:pt x="192" y="734"/>
                    </a:cubicBezTo>
                    <a:cubicBezTo>
                      <a:pt x="395" y="392"/>
                      <a:pt x="395" y="392"/>
                      <a:pt x="395" y="392"/>
                    </a:cubicBezTo>
                    <a:cubicBezTo>
                      <a:pt x="395" y="392"/>
                      <a:pt x="436" y="313"/>
                      <a:pt x="525" y="3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04B27A4A-9405-E2C0-53FF-87DADBC935EA}"/>
                  </a:ext>
                </a:extLst>
              </p:cNvPr>
              <p:cNvSpPr/>
              <p:nvPr/>
            </p:nvSpPr>
            <p:spPr bwMode="auto">
              <a:xfrm>
                <a:off x="3882272" y="4012914"/>
                <a:ext cx="3073400" cy="1893125"/>
              </a:xfrm>
              <a:custGeom>
                <a:avLst/>
                <a:gdLst>
                  <a:gd name="T0" fmla="*/ 217 w 822"/>
                  <a:gd name="T1" fmla="*/ 0 h 508"/>
                  <a:gd name="T2" fmla="*/ 66 w 822"/>
                  <a:gd name="T3" fmla="*/ 257 h 508"/>
                  <a:gd name="T4" fmla="*/ 209 w 822"/>
                  <a:gd name="T5" fmla="*/ 508 h 508"/>
                  <a:gd name="T6" fmla="*/ 591 w 822"/>
                  <a:gd name="T7" fmla="*/ 508 h 508"/>
                  <a:gd name="T8" fmla="*/ 652 w 822"/>
                  <a:gd name="T9" fmla="*/ 508 h 508"/>
                  <a:gd name="T10" fmla="*/ 787 w 822"/>
                  <a:gd name="T11" fmla="*/ 405 h 508"/>
                  <a:gd name="T12" fmla="*/ 795 w 822"/>
                  <a:gd name="T13" fmla="*/ 237 h 508"/>
                  <a:gd name="T14" fmla="*/ 593 w 822"/>
                  <a:gd name="T15" fmla="*/ 237 h 508"/>
                  <a:gd name="T16" fmla="*/ 390 w 822"/>
                  <a:gd name="T17" fmla="*/ 237 h 508"/>
                  <a:gd name="T18" fmla="*/ 260 w 822"/>
                  <a:gd name="T19" fmla="*/ 172 h 508"/>
                  <a:gd name="T20" fmla="*/ 217 w 822"/>
                  <a:gd name="T21" fmla="*/ 0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2" h="508">
                    <a:moveTo>
                      <a:pt x="217" y="0"/>
                    </a:moveTo>
                    <a:cubicBezTo>
                      <a:pt x="66" y="257"/>
                      <a:pt x="66" y="257"/>
                      <a:pt x="66" y="257"/>
                    </a:cubicBezTo>
                    <a:cubicBezTo>
                      <a:pt x="0" y="367"/>
                      <a:pt x="80" y="508"/>
                      <a:pt x="209" y="508"/>
                    </a:cubicBezTo>
                    <a:cubicBezTo>
                      <a:pt x="591" y="508"/>
                      <a:pt x="591" y="508"/>
                      <a:pt x="591" y="508"/>
                    </a:cubicBezTo>
                    <a:cubicBezTo>
                      <a:pt x="652" y="508"/>
                      <a:pt x="652" y="508"/>
                      <a:pt x="652" y="508"/>
                    </a:cubicBezTo>
                    <a:cubicBezTo>
                      <a:pt x="652" y="508"/>
                      <a:pt x="744" y="493"/>
                      <a:pt x="787" y="405"/>
                    </a:cubicBezTo>
                    <a:cubicBezTo>
                      <a:pt x="822" y="334"/>
                      <a:pt x="795" y="237"/>
                      <a:pt x="795" y="237"/>
                    </a:cubicBezTo>
                    <a:cubicBezTo>
                      <a:pt x="593" y="237"/>
                      <a:pt x="593" y="237"/>
                      <a:pt x="593" y="237"/>
                    </a:cubicBezTo>
                    <a:cubicBezTo>
                      <a:pt x="390" y="237"/>
                      <a:pt x="390" y="237"/>
                      <a:pt x="390" y="237"/>
                    </a:cubicBezTo>
                    <a:cubicBezTo>
                      <a:pt x="390" y="237"/>
                      <a:pt x="319" y="231"/>
                      <a:pt x="260" y="172"/>
                    </a:cubicBezTo>
                    <a:cubicBezTo>
                      <a:pt x="198" y="108"/>
                      <a:pt x="217" y="0"/>
                      <a:pt x="217" y="0"/>
                    </a:cubicBezTo>
                  </a:path>
                </a:pathLst>
              </a:custGeom>
              <a:solidFill>
                <a:schemeClr val="accent1">
                  <a:alpha val="1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53A1C7DE-7AE9-AA47-A3B0-9DD67F976BD7}"/>
                  </a:ext>
                </a:extLst>
              </p:cNvPr>
              <p:cNvSpPr/>
              <p:nvPr/>
            </p:nvSpPr>
            <p:spPr bwMode="auto">
              <a:xfrm>
                <a:off x="6090404" y="3263414"/>
                <a:ext cx="2219325" cy="2635004"/>
              </a:xfrm>
              <a:custGeom>
                <a:avLst/>
                <a:gdLst>
                  <a:gd name="T0" fmla="*/ 523 w 588"/>
                  <a:gd name="T1" fmla="*/ 456 h 707"/>
                  <a:gd name="T2" fmla="*/ 294 w 588"/>
                  <a:gd name="T3" fmla="*/ 69 h 707"/>
                  <a:gd name="T4" fmla="*/ 294 w 588"/>
                  <a:gd name="T5" fmla="*/ 69 h 707"/>
                  <a:gd name="T6" fmla="*/ 294 w 588"/>
                  <a:gd name="T7" fmla="*/ 69 h 707"/>
                  <a:gd name="T8" fmla="*/ 294 w 588"/>
                  <a:gd name="T9" fmla="*/ 69 h 707"/>
                  <a:gd name="T10" fmla="*/ 293 w 588"/>
                  <a:gd name="T11" fmla="*/ 68 h 707"/>
                  <a:gd name="T12" fmla="*/ 130 w 588"/>
                  <a:gd name="T13" fmla="*/ 8 h 707"/>
                  <a:gd name="T14" fmla="*/ 0 w 588"/>
                  <a:gd name="T15" fmla="*/ 94 h 707"/>
                  <a:gd name="T16" fmla="*/ 202 w 588"/>
                  <a:gd name="T17" fmla="*/ 436 h 707"/>
                  <a:gd name="T18" fmla="*/ 194 w 588"/>
                  <a:gd name="T19" fmla="*/ 604 h 707"/>
                  <a:gd name="T20" fmla="*/ 59 w 588"/>
                  <a:gd name="T21" fmla="*/ 707 h 707"/>
                  <a:gd name="T22" fmla="*/ 380 w 588"/>
                  <a:gd name="T23" fmla="*/ 707 h 707"/>
                  <a:gd name="T24" fmla="*/ 523 w 588"/>
                  <a:gd name="T25" fmla="*/ 456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8" h="707">
                    <a:moveTo>
                      <a:pt x="523" y="456"/>
                    </a:moveTo>
                    <a:cubicBezTo>
                      <a:pt x="294" y="69"/>
                      <a:pt x="294" y="69"/>
                      <a:pt x="294" y="69"/>
                    </a:cubicBezTo>
                    <a:cubicBezTo>
                      <a:pt x="294" y="69"/>
                      <a:pt x="294" y="69"/>
                      <a:pt x="294" y="69"/>
                    </a:cubicBezTo>
                    <a:cubicBezTo>
                      <a:pt x="294" y="69"/>
                      <a:pt x="294" y="69"/>
                      <a:pt x="294" y="69"/>
                    </a:cubicBezTo>
                    <a:cubicBezTo>
                      <a:pt x="294" y="69"/>
                      <a:pt x="294" y="69"/>
                      <a:pt x="294" y="69"/>
                    </a:cubicBezTo>
                    <a:cubicBezTo>
                      <a:pt x="293" y="68"/>
                      <a:pt x="293" y="68"/>
                      <a:pt x="293" y="68"/>
                    </a:cubicBezTo>
                    <a:cubicBezTo>
                      <a:pt x="287" y="59"/>
                      <a:pt x="246" y="0"/>
                      <a:pt x="130" y="8"/>
                    </a:cubicBezTo>
                    <a:cubicBezTo>
                      <a:pt x="41" y="15"/>
                      <a:pt x="0" y="94"/>
                      <a:pt x="0" y="94"/>
                    </a:cubicBezTo>
                    <a:cubicBezTo>
                      <a:pt x="202" y="436"/>
                      <a:pt x="202" y="436"/>
                      <a:pt x="202" y="436"/>
                    </a:cubicBezTo>
                    <a:cubicBezTo>
                      <a:pt x="202" y="436"/>
                      <a:pt x="229" y="533"/>
                      <a:pt x="194" y="604"/>
                    </a:cubicBezTo>
                    <a:cubicBezTo>
                      <a:pt x="151" y="692"/>
                      <a:pt x="59" y="707"/>
                      <a:pt x="59" y="707"/>
                    </a:cubicBezTo>
                    <a:cubicBezTo>
                      <a:pt x="380" y="707"/>
                      <a:pt x="380" y="707"/>
                      <a:pt x="380" y="707"/>
                    </a:cubicBezTo>
                    <a:cubicBezTo>
                      <a:pt x="509" y="707"/>
                      <a:pt x="588" y="566"/>
                      <a:pt x="523" y="456"/>
                    </a:cubicBezTo>
                    <a:close/>
                  </a:path>
                </a:pathLst>
              </a:custGeom>
              <a:solidFill>
                <a:schemeClr val="accent1"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E41C19BC-A7DF-F3FD-5253-D2C93B59663B}"/>
                </a:ext>
              </a:extLst>
            </p:cNvPr>
            <p:cNvGrpSpPr/>
            <p:nvPr/>
          </p:nvGrpSpPr>
          <p:grpSpPr>
            <a:xfrm>
              <a:off x="6727425" y="3407631"/>
              <a:ext cx="4771309" cy="1170475"/>
              <a:chOff x="6727425" y="3407631"/>
              <a:chExt cx="4771309" cy="1170475"/>
            </a:xfrm>
          </p:grpSpPr>
          <p:sp>
            <p:nvSpPr>
              <p:cNvPr id="22" name="Shape1">
                <a:extLst>
                  <a:ext uri="{FF2B5EF4-FFF2-40B4-BE49-F238E27FC236}">
                    <a16:creationId xmlns:a16="http://schemas.microsoft.com/office/drawing/2014/main" id="{CD184BAD-505A-8A4A-F8CF-E3A3EF16662F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7490579" y="3569797"/>
                <a:ext cx="181143" cy="173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234" h="10989">
                    <a:moveTo>
                      <a:pt x="1617" y="0"/>
                    </a:moveTo>
                    <a:cubicBezTo>
                      <a:pt x="1240" y="0"/>
                      <a:pt x="863" y="507"/>
                      <a:pt x="575" y="1531"/>
                    </a:cubicBezTo>
                    <a:cubicBezTo>
                      <a:pt x="0" y="3578"/>
                      <a:pt x="0" y="6895"/>
                      <a:pt x="575" y="8942"/>
                    </a:cubicBezTo>
                    <a:cubicBezTo>
                      <a:pt x="1151" y="10989"/>
                      <a:pt x="2083" y="10989"/>
                      <a:pt x="2659" y="8942"/>
                    </a:cubicBezTo>
                    <a:cubicBezTo>
                      <a:pt x="3234" y="6895"/>
                      <a:pt x="3234" y="3578"/>
                      <a:pt x="2659" y="1531"/>
                    </a:cubicBezTo>
                    <a:cubicBezTo>
                      <a:pt x="2371" y="507"/>
                      <a:pt x="1994" y="0"/>
                      <a:pt x="1617" y="0"/>
                    </a:cubicBezTo>
                  </a:path>
                </a:pathLst>
              </a:custGeom>
              <a:solidFill>
                <a:schemeClr val="bg1"/>
              </a:solidFill>
              <a:ln w="31750" cap="flat">
                <a:solidFill>
                  <a:schemeClr val="accent1"/>
                </a:solidFill>
                <a:prstDash val="solid"/>
                <a:miter/>
              </a:ln>
              <a:effectLst>
                <a:outerShdw blurRad="127000" dist="635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wrap="square" rtlCol="0"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endParaRPr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Number1">
                <a:extLst>
                  <a:ext uri="{FF2B5EF4-FFF2-40B4-BE49-F238E27FC236}">
                    <a16:creationId xmlns:a16="http://schemas.microsoft.com/office/drawing/2014/main" id="{A9E14F29-E203-E42F-299F-678917812656}"/>
                  </a:ext>
                </a:extLst>
              </p:cNvPr>
              <p:cNvSpPr/>
              <p:nvPr/>
            </p:nvSpPr>
            <p:spPr>
              <a:xfrm rot="3545954">
                <a:off x="6380464" y="3861814"/>
                <a:ext cx="1063253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kumimoji="1" lang="en-US" altLang="zh-CN" b="1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  <p:sp>
            <p:nvSpPr>
              <p:cNvPr id="24" name="Bullet1">
                <a:extLst>
                  <a:ext uri="{FF2B5EF4-FFF2-40B4-BE49-F238E27FC236}">
                    <a16:creationId xmlns:a16="http://schemas.microsoft.com/office/drawing/2014/main" id="{C2A73242-7208-2BA7-042D-2670BD72774F}"/>
                  </a:ext>
                </a:extLst>
              </p:cNvPr>
              <p:cNvSpPr txBox="1"/>
              <p:nvPr/>
            </p:nvSpPr>
            <p:spPr>
              <a:xfrm>
                <a:off x="7775910" y="3407631"/>
                <a:ext cx="3722824" cy="41498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r>
                  <a:rPr kumimoji="1" lang="zh-CN" altLang="en-US" b="1" dirty="0">
                    <a:gradFill>
                      <a:gsLst>
                        <a:gs pos="80994">
                          <a:srgbClr val="CCDBF3"/>
                        </a:gs>
                        <a:gs pos="0">
                          <a:srgbClr val="D56A9C"/>
                        </a:gs>
                        <a:gs pos="35000">
                          <a:srgbClr val="73B6FF"/>
                        </a:gs>
                        <a:gs pos="57000">
                          <a:srgbClr val="FBF7FF"/>
                        </a:gs>
                        <a:gs pos="100000">
                          <a:srgbClr val="A6C4EA"/>
                        </a:gs>
                      </a:gsLst>
                      <a:lin ang="0" scaled="0"/>
                    </a:gradFill>
                    <a:latin typeface="+mj-ea"/>
                    <a:ea typeface="+mj-ea"/>
                  </a:rPr>
                  <a:t>娱乐应用常低于 </a:t>
                </a:r>
                <a:r>
                  <a:rPr kumimoji="1" lang="en-US" altLang="zh-CN" b="1" dirty="0">
                    <a:gradFill>
                      <a:gsLst>
                        <a:gs pos="80994">
                          <a:srgbClr val="CCDBF3"/>
                        </a:gs>
                        <a:gs pos="0">
                          <a:srgbClr val="D56A9C"/>
                        </a:gs>
                        <a:gs pos="35000">
                          <a:srgbClr val="73B6FF"/>
                        </a:gs>
                        <a:gs pos="57000">
                          <a:srgbClr val="FBF7FF"/>
                        </a:gs>
                        <a:gs pos="100000">
                          <a:srgbClr val="A6C4EA"/>
                        </a:gs>
                      </a:gsLst>
                      <a:lin ang="0" scaled="0"/>
                    </a:gradFill>
                    <a:latin typeface="+mj-ea"/>
                    <a:ea typeface="+mj-ea"/>
                  </a:rPr>
                  <a:t>$2</a:t>
                </a: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F679E14C-415C-5129-04D3-46AEE12DE12D}"/>
                </a:ext>
              </a:extLst>
            </p:cNvPr>
            <p:cNvGrpSpPr/>
            <p:nvPr/>
          </p:nvGrpSpPr>
          <p:grpSpPr>
            <a:xfrm>
              <a:off x="660399" y="4235617"/>
              <a:ext cx="5971262" cy="1332625"/>
              <a:chOff x="660399" y="4235617"/>
              <a:chExt cx="5971262" cy="1332625"/>
            </a:xfrm>
          </p:grpSpPr>
          <p:sp>
            <p:nvSpPr>
              <p:cNvPr id="18" name="Shape2">
                <a:extLst>
                  <a:ext uri="{FF2B5EF4-FFF2-40B4-BE49-F238E27FC236}">
                    <a16:creationId xmlns:a16="http://schemas.microsoft.com/office/drawing/2014/main" id="{B046F398-9B72-AF08-BFE1-3609706407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45365" y="4397783"/>
                <a:ext cx="181143" cy="173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234" h="10989">
                    <a:moveTo>
                      <a:pt x="1617" y="0"/>
                    </a:moveTo>
                    <a:cubicBezTo>
                      <a:pt x="1240" y="0"/>
                      <a:pt x="863" y="507"/>
                      <a:pt x="575" y="1531"/>
                    </a:cubicBezTo>
                    <a:cubicBezTo>
                      <a:pt x="0" y="3578"/>
                      <a:pt x="0" y="6895"/>
                      <a:pt x="575" y="8942"/>
                    </a:cubicBezTo>
                    <a:cubicBezTo>
                      <a:pt x="1151" y="10989"/>
                      <a:pt x="2083" y="10989"/>
                      <a:pt x="2659" y="8942"/>
                    </a:cubicBezTo>
                    <a:cubicBezTo>
                      <a:pt x="3234" y="6895"/>
                      <a:pt x="3234" y="3578"/>
                      <a:pt x="2659" y="1531"/>
                    </a:cubicBezTo>
                    <a:cubicBezTo>
                      <a:pt x="2371" y="507"/>
                      <a:pt x="1994" y="0"/>
                      <a:pt x="1617" y="0"/>
                    </a:cubicBezTo>
                  </a:path>
                </a:pathLst>
              </a:custGeom>
              <a:solidFill>
                <a:schemeClr val="bg1"/>
              </a:solidFill>
              <a:ln w="31750" cap="flat">
                <a:solidFill>
                  <a:schemeClr val="accent1"/>
                </a:solidFill>
                <a:prstDash val="solid"/>
                <a:miter/>
              </a:ln>
              <a:effectLst>
                <a:outerShdw blurRad="127000" dist="635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wrap="square" rtlCol="0"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>
                  <a:lnSpc>
                    <a:spcPct val="120000"/>
                  </a:lnSpc>
                </a:pPr>
                <a:endParaRPr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Number2">
                <a:extLst>
                  <a:ext uri="{FF2B5EF4-FFF2-40B4-BE49-F238E27FC236}">
                    <a16:creationId xmlns:a16="http://schemas.microsoft.com/office/drawing/2014/main" id="{8CE19675-9D8B-67F6-8BF4-52FB79753792}"/>
                  </a:ext>
                </a:extLst>
              </p:cNvPr>
              <p:cNvSpPr/>
              <p:nvPr/>
            </p:nvSpPr>
            <p:spPr>
              <a:xfrm>
                <a:off x="5555497" y="5198910"/>
                <a:ext cx="1076164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kumimoji="1" lang="en-US" altLang="zh-CN" b="1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20" name="Bullet2">
                <a:extLst>
                  <a:ext uri="{FF2B5EF4-FFF2-40B4-BE49-F238E27FC236}">
                    <a16:creationId xmlns:a16="http://schemas.microsoft.com/office/drawing/2014/main" id="{215651BA-1D38-0363-3B1D-DC4F16DE9F9E}"/>
                  </a:ext>
                </a:extLst>
              </p:cNvPr>
              <p:cNvSpPr txBox="1"/>
              <p:nvPr/>
            </p:nvSpPr>
            <p:spPr>
              <a:xfrm flipH="1">
                <a:off x="660399" y="4235617"/>
                <a:ext cx="3180777" cy="41498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/>
              <a:p>
                <a:pPr algn="r"/>
                <a:r>
                  <a:rPr kumimoji="1" lang="zh-CN" altLang="en-US" b="1" dirty="0">
                    <a:gradFill>
                      <a:gsLst>
                        <a:gs pos="80994">
                          <a:srgbClr val="CCDBF3"/>
                        </a:gs>
                        <a:gs pos="0">
                          <a:srgbClr val="D56A9C"/>
                        </a:gs>
                        <a:gs pos="35000">
                          <a:srgbClr val="73B6FF"/>
                        </a:gs>
                        <a:gs pos="57000">
                          <a:srgbClr val="FBF7FF"/>
                        </a:gs>
                        <a:gs pos="100000">
                          <a:srgbClr val="A6C4EA"/>
                        </a:gs>
                      </a:gsLst>
                      <a:lin ang="0" scaled="0"/>
                    </a:gradFill>
                    <a:latin typeface="+mj-ea"/>
                    <a:ea typeface="+mj-ea"/>
                  </a:rPr>
                  <a:t>写作辅助可达 </a:t>
                </a:r>
                <a:r>
                  <a:rPr kumimoji="1" lang="en-US" altLang="zh-CN" b="1" dirty="0">
                    <a:gradFill>
                      <a:gsLst>
                        <a:gs pos="80994">
                          <a:srgbClr val="CCDBF3"/>
                        </a:gs>
                        <a:gs pos="0">
                          <a:srgbClr val="D56A9C"/>
                        </a:gs>
                        <a:gs pos="35000">
                          <a:srgbClr val="73B6FF"/>
                        </a:gs>
                        <a:gs pos="57000">
                          <a:srgbClr val="FBF7FF"/>
                        </a:gs>
                        <a:gs pos="100000">
                          <a:srgbClr val="A6C4EA"/>
                        </a:gs>
                      </a:gsLst>
                      <a:lin ang="0" scaled="0"/>
                    </a:gradFill>
                    <a:latin typeface="+mj-ea"/>
                    <a:ea typeface="+mj-ea"/>
                  </a:rPr>
                  <a:t>$23</a:t>
                </a: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2D4B5E51-29EF-7EDB-2227-2E3BAE14EA9A}"/>
                </a:ext>
              </a:extLst>
            </p:cNvPr>
            <p:cNvGrpSpPr/>
            <p:nvPr/>
          </p:nvGrpSpPr>
          <p:grpSpPr>
            <a:xfrm>
              <a:off x="972587" y="2381703"/>
              <a:ext cx="4512434" cy="1986086"/>
              <a:chOff x="972587" y="2381703"/>
              <a:chExt cx="4512434" cy="1986086"/>
            </a:xfrm>
          </p:grpSpPr>
          <p:sp>
            <p:nvSpPr>
              <p:cNvPr id="14" name="Shape3">
                <a:extLst>
                  <a:ext uri="{FF2B5EF4-FFF2-40B4-BE49-F238E27FC236}">
                    <a16:creationId xmlns:a16="http://schemas.microsoft.com/office/drawing/2014/main" id="{334DEF26-20B8-9181-3A5F-CF3EA364832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799599" y="2543869"/>
                <a:ext cx="181143" cy="173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3234" h="10989">
                    <a:moveTo>
                      <a:pt x="1617" y="0"/>
                    </a:moveTo>
                    <a:cubicBezTo>
                      <a:pt x="1240" y="0"/>
                      <a:pt x="863" y="507"/>
                      <a:pt x="575" y="1531"/>
                    </a:cubicBezTo>
                    <a:cubicBezTo>
                      <a:pt x="0" y="3578"/>
                      <a:pt x="0" y="6895"/>
                      <a:pt x="575" y="8942"/>
                    </a:cubicBezTo>
                    <a:cubicBezTo>
                      <a:pt x="1151" y="10989"/>
                      <a:pt x="2083" y="10989"/>
                      <a:pt x="2659" y="8942"/>
                    </a:cubicBezTo>
                    <a:cubicBezTo>
                      <a:pt x="3234" y="6895"/>
                      <a:pt x="3234" y="3578"/>
                      <a:pt x="2659" y="1531"/>
                    </a:cubicBezTo>
                    <a:cubicBezTo>
                      <a:pt x="2371" y="507"/>
                      <a:pt x="1994" y="0"/>
                      <a:pt x="1617" y="0"/>
                    </a:cubicBezTo>
                  </a:path>
                </a:pathLst>
              </a:custGeom>
              <a:solidFill>
                <a:schemeClr val="bg1"/>
              </a:solidFill>
              <a:ln w="31750" cap="flat">
                <a:solidFill>
                  <a:schemeClr val="accent1"/>
                </a:solidFill>
                <a:prstDash val="solid"/>
                <a:miter/>
              </a:ln>
              <a:effectLst>
                <a:outerShdw blurRad="127000" dist="635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wrap="square" rtlCol="0"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>
                  <a:lnSpc>
                    <a:spcPct val="120000"/>
                  </a:lnSpc>
                </a:pPr>
                <a:endParaRPr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Number3">
                <a:extLst>
                  <a:ext uri="{FF2B5EF4-FFF2-40B4-BE49-F238E27FC236}">
                    <a16:creationId xmlns:a16="http://schemas.microsoft.com/office/drawing/2014/main" id="{8387CCFB-7EAF-601D-C3F2-624D98F9C7FE}"/>
                  </a:ext>
                </a:extLst>
              </p:cNvPr>
              <p:cNvSpPr/>
              <p:nvPr/>
            </p:nvSpPr>
            <p:spPr>
              <a:xfrm rot="18041037">
                <a:off x="4768728" y="3651497"/>
                <a:ext cx="1063253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kumimoji="1" lang="en-US" altLang="zh-CN" b="1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16" name="Bullet3">
                <a:extLst>
                  <a:ext uri="{FF2B5EF4-FFF2-40B4-BE49-F238E27FC236}">
                    <a16:creationId xmlns:a16="http://schemas.microsoft.com/office/drawing/2014/main" id="{FBA73C6E-2258-A237-3B4E-49314B9D2E59}"/>
                  </a:ext>
                </a:extLst>
              </p:cNvPr>
              <p:cNvSpPr txBox="1"/>
              <p:nvPr/>
            </p:nvSpPr>
            <p:spPr>
              <a:xfrm flipH="1">
                <a:off x="972587" y="2381703"/>
                <a:ext cx="3722824" cy="414985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normAutofit/>
              </a:bodyPr>
              <a:lstStyle>
                <a:defPPr>
                  <a:defRPr lang="zh-CN"/>
                </a:defPPr>
                <a:lvl1pPr>
                  <a:defRPr kumimoji="1" b="1">
                    <a:gradFill>
                      <a:gsLst>
                        <a:gs pos="80994">
                          <a:srgbClr val="CCDBF3"/>
                        </a:gs>
                        <a:gs pos="0">
                          <a:srgbClr val="D56A9C"/>
                        </a:gs>
                        <a:gs pos="35000">
                          <a:srgbClr val="73B6FF"/>
                        </a:gs>
                        <a:gs pos="57000">
                          <a:srgbClr val="FBF7FF"/>
                        </a:gs>
                        <a:gs pos="100000">
                          <a:srgbClr val="A6C4EA"/>
                        </a:gs>
                      </a:gsLst>
                      <a:lin ang="0" scaled="0"/>
                    </a:gradFill>
                    <a:latin typeface="+mj-ea"/>
                    <a:ea typeface="+mj-ea"/>
                  </a:defRPr>
                </a:lvl1pPr>
              </a:lstStyle>
              <a:p>
                <a:pPr algn="r"/>
                <a:r>
                  <a:rPr lang="zh-CN" altLang="en-US" dirty="0"/>
                  <a:t>代码助手</a:t>
                </a:r>
                <a:r>
                  <a:rPr lang="zh-CN" altLang="en-US"/>
                  <a:t>逼近 </a:t>
                </a:r>
                <a:r>
                  <a:rPr lang="en-US" altLang="zh-CN"/>
                  <a:t>$60</a:t>
                </a:r>
                <a:endParaRPr lang="en-US" altLang="zh-CN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7193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0A967C-CCC0-9006-3BC4-86C3E92DF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Adoption Challenges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2E07A64-14A6-80C5-14AB-BFC69D09FAF8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安全、集成、幻觉、心智</a:t>
            </a:r>
            <a:r>
              <a:rPr lang="en-US" altLang="zh-CN" dirty="0"/>
              <a:t>——</a:t>
            </a:r>
            <a:r>
              <a:rPr lang="zh-CN" altLang="en-US" dirty="0"/>
              <a:t>缺一不可。</a:t>
            </a:r>
            <a:br>
              <a:rPr lang="zh-CN" altLang="en-US" dirty="0"/>
            </a:br>
            <a:r>
              <a:rPr lang="zh-CN" altLang="en-US" dirty="0"/>
              <a:t>特别是“幻觉容错率”：办公领域不允许“编故事”，因此 </a:t>
            </a:r>
            <a:r>
              <a:rPr lang="en" altLang="zh-CN" dirty="0"/>
              <a:t>RAG</a:t>
            </a:r>
            <a:r>
              <a:rPr lang="zh-CN" altLang="en" dirty="0"/>
              <a:t>、</a:t>
            </a:r>
            <a:r>
              <a:rPr lang="zh-CN" altLang="en-US" dirty="0"/>
              <a:t>私域知识库、安全沙箱技术将成为护城河。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18D018E-B8EF-05EA-E9FA-CB60974F6A5C}"/>
              </a:ext>
            </a:extLst>
          </p:cNvPr>
          <p:cNvGrpSpPr>
            <a:grpSpLocks noChangeAspect="1"/>
          </p:cNvGrpSpPr>
          <p:nvPr/>
        </p:nvGrpSpPr>
        <p:grpSpPr>
          <a:xfrm>
            <a:off x="561109" y="2560565"/>
            <a:ext cx="10858500" cy="4470400"/>
            <a:chOff x="660400" y="1663700"/>
            <a:chExt cx="10858500" cy="4470400"/>
          </a:xfrm>
        </p:grpSpPr>
        <p:grpSp>
          <p:nvGrpSpPr>
            <p:cNvPr id="9" name="ïslïḑé">
              <a:extLst>
                <a:ext uri="{FF2B5EF4-FFF2-40B4-BE49-F238E27FC236}">
                  <a16:creationId xmlns:a16="http://schemas.microsoft.com/office/drawing/2014/main" id="{C8C257C2-8D14-F475-1CD1-B2A40980BDA2}"/>
                </a:ext>
              </a:extLst>
            </p:cNvPr>
            <p:cNvGrpSpPr/>
            <p:nvPr/>
          </p:nvGrpSpPr>
          <p:grpSpPr>
            <a:xfrm>
              <a:off x="4482902" y="2292152"/>
              <a:ext cx="3213496" cy="3213496"/>
              <a:chOff x="4482902" y="2025452"/>
              <a:chExt cx="3213496" cy="3213496"/>
            </a:xfrm>
          </p:grpSpPr>
          <p:sp>
            <p:nvSpPr>
              <p:cNvPr id="22" name="iŝľide">
                <a:extLst>
                  <a:ext uri="{FF2B5EF4-FFF2-40B4-BE49-F238E27FC236}">
                    <a16:creationId xmlns:a16="http://schemas.microsoft.com/office/drawing/2014/main" id="{DA55F75F-2DCE-799E-39DB-5022A2EDB01B}"/>
                  </a:ext>
                </a:extLst>
              </p:cNvPr>
              <p:cNvSpPr/>
              <p:nvPr/>
            </p:nvSpPr>
            <p:spPr>
              <a:xfrm rot="16200000">
                <a:off x="4482902" y="2025452"/>
                <a:ext cx="3213496" cy="3213496"/>
              </a:xfrm>
              <a:prstGeom prst="arc">
                <a:avLst>
                  <a:gd name="adj1" fmla="val 16264229"/>
                  <a:gd name="adj2" fmla="val 15398987"/>
                </a:avLst>
              </a:prstGeom>
              <a:ln w="6350">
                <a:solidFill>
                  <a:schemeClr val="bg1">
                    <a:alpha val="50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3" name="iṧḷïḑê">
                <a:extLst>
                  <a:ext uri="{FF2B5EF4-FFF2-40B4-BE49-F238E27FC236}">
                    <a16:creationId xmlns:a16="http://schemas.microsoft.com/office/drawing/2014/main" id="{66EDBF55-2A5E-FFCB-23A2-F7705D1FDBB0}"/>
                  </a:ext>
                </a:extLst>
              </p:cNvPr>
              <p:cNvSpPr/>
              <p:nvPr/>
            </p:nvSpPr>
            <p:spPr>
              <a:xfrm>
                <a:off x="4620260" y="2162811"/>
                <a:ext cx="2938780" cy="293877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24" name="işļiďè">
                <a:extLst>
                  <a:ext uri="{FF2B5EF4-FFF2-40B4-BE49-F238E27FC236}">
                    <a16:creationId xmlns:a16="http://schemas.microsoft.com/office/drawing/2014/main" id="{495F77EA-3B62-DD0D-AD07-59B4572618D5}"/>
                  </a:ext>
                </a:extLst>
              </p:cNvPr>
              <p:cNvCxnSpPr/>
              <p:nvPr/>
            </p:nvCxnSpPr>
            <p:spPr>
              <a:xfrm>
                <a:off x="6089650" y="2074170"/>
                <a:ext cx="0" cy="311606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îṧļîdè">
                <a:extLst>
                  <a:ext uri="{FF2B5EF4-FFF2-40B4-BE49-F238E27FC236}">
                    <a16:creationId xmlns:a16="http://schemas.microsoft.com/office/drawing/2014/main" id="{43C0BD12-25CF-6FB3-76C8-E86B21ECFBED}"/>
                  </a:ext>
                </a:extLst>
              </p:cNvPr>
              <p:cNvCxnSpPr/>
              <p:nvPr/>
            </p:nvCxnSpPr>
            <p:spPr>
              <a:xfrm flipH="1">
                <a:off x="4531619" y="3632200"/>
                <a:ext cx="3116062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Icon1">
                <a:extLst>
                  <a:ext uri="{FF2B5EF4-FFF2-40B4-BE49-F238E27FC236}">
                    <a16:creationId xmlns:a16="http://schemas.microsoft.com/office/drawing/2014/main" id="{68214E97-6247-D83F-569F-9DC4B1295F9F}"/>
                  </a:ext>
                </a:extLst>
              </p:cNvPr>
              <p:cNvSpPr/>
              <p:nvPr/>
            </p:nvSpPr>
            <p:spPr>
              <a:xfrm>
                <a:off x="5278969" y="2817809"/>
                <a:ext cx="430270" cy="429620"/>
              </a:xfrm>
              <a:custGeom>
                <a:avLst/>
                <a:gdLst>
                  <a:gd name="connsiteX0" fmla="*/ 113893 w 607639"/>
                  <a:gd name="connsiteY0" fmla="*/ 379219 h 606722"/>
                  <a:gd name="connsiteX1" fmla="*/ 493676 w 607639"/>
                  <a:gd name="connsiteY1" fmla="*/ 379219 h 606722"/>
                  <a:gd name="connsiteX2" fmla="*/ 493676 w 607639"/>
                  <a:gd name="connsiteY2" fmla="*/ 573485 h 606722"/>
                  <a:gd name="connsiteX3" fmla="*/ 455671 w 607639"/>
                  <a:gd name="connsiteY3" fmla="*/ 606722 h 606722"/>
                  <a:gd name="connsiteX4" fmla="*/ 151898 w 607639"/>
                  <a:gd name="connsiteY4" fmla="*/ 606722 h 606722"/>
                  <a:gd name="connsiteX5" fmla="*/ 113893 w 607639"/>
                  <a:gd name="connsiteY5" fmla="*/ 573485 h 606722"/>
                  <a:gd name="connsiteX6" fmla="*/ 531629 w 607639"/>
                  <a:gd name="connsiteY6" fmla="*/ 208589 h 606722"/>
                  <a:gd name="connsiteX7" fmla="*/ 493712 w 607639"/>
                  <a:gd name="connsiteY7" fmla="*/ 246444 h 606722"/>
                  <a:gd name="connsiteX8" fmla="*/ 531629 w 607639"/>
                  <a:gd name="connsiteY8" fmla="*/ 284389 h 606722"/>
                  <a:gd name="connsiteX9" fmla="*/ 569634 w 607639"/>
                  <a:gd name="connsiteY9" fmla="*/ 246444 h 606722"/>
                  <a:gd name="connsiteX10" fmla="*/ 531629 w 607639"/>
                  <a:gd name="connsiteY10" fmla="*/ 208589 h 606722"/>
                  <a:gd name="connsiteX11" fmla="*/ 417702 w 607639"/>
                  <a:gd name="connsiteY11" fmla="*/ 208589 h 606722"/>
                  <a:gd name="connsiteX12" fmla="*/ 379786 w 607639"/>
                  <a:gd name="connsiteY12" fmla="*/ 246444 h 606722"/>
                  <a:gd name="connsiteX13" fmla="*/ 417702 w 607639"/>
                  <a:gd name="connsiteY13" fmla="*/ 284389 h 606722"/>
                  <a:gd name="connsiteX14" fmla="*/ 455707 w 607639"/>
                  <a:gd name="connsiteY14" fmla="*/ 246444 h 606722"/>
                  <a:gd name="connsiteX15" fmla="*/ 417702 w 607639"/>
                  <a:gd name="connsiteY15" fmla="*/ 208589 h 606722"/>
                  <a:gd name="connsiteX16" fmla="*/ 38005 w 607639"/>
                  <a:gd name="connsiteY16" fmla="*/ 151716 h 606722"/>
                  <a:gd name="connsiteX17" fmla="*/ 569634 w 607639"/>
                  <a:gd name="connsiteY17" fmla="*/ 151716 h 606722"/>
                  <a:gd name="connsiteX18" fmla="*/ 607639 w 607639"/>
                  <a:gd name="connsiteY18" fmla="*/ 189572 h 606722"/>
                  <a:gd name="connsiteX19" fmla="*/ 607639 w 607639"/>
                  <a:gd name="connsiteY19" fmla="*/ 417062 h 606722"/>
                  <a:gd name="connsiteX20" fmla="*/ 569634 w 607639"/>
                  <a:gd name="connsiteY20" fmla="*/ 455006 h 606722"/>
                  <a:gd name="connsiteX21" fmla="*/ 531629 w 607639"/>
                  <a:gd name="connsiteY21" fmla="*/ 455006 h 606722"/>
                  <a:gd name="connsiteX22" fmla="*/ 531629 w 607639"/>
                  <a:gd name="connsiteY22" fmla="*/ 341261 h 606722"/>
                  <a:gd name="connsiteX23" fmla="*/ 75922 w 607639"/>
                  <a:gd name="connsiteY23" fmla="*/ 341261 h 606722"/>
                  <a:gd name="connsiteX24" fmla="*/ 75922 w 607639"/>
                  <a:gd name="connsiteY24" fmla="*/ 455006 h 606722"/>
                  <a:gd name="connsiteX25" fmla="*/ 38005 w 607639"/>
                  <a:gd name="connsiteY25" fmla="*/ 455006 h 606722"/>
                  <a:gd name="connsiteX26" fmla="*/ 0 w 607639"/>
                  <a:gd name="connsiteY26" fmla="*/ 417062 h 606722"/>
                  <a:gd name="connsiteX27" fmla="*/ 0 w 607639"/>
                  <a:gd name="connsiteY27" fmla="*/ 189572 h 606722"/>
                  <a:gd name="connsiteX28" fmla="*/ 38005 w 607639"/>
                  <a:gd name="connsiteY28" fmla="*/ 151716 h 606722"/>
                  <a:gd name="connsiteX29" fmla="*/ 151898 w 607639"/>
                  <a:gd name="connsiteY29" fmla="*/ 0 h 606722"/>
                  <a:gd name="connsiteX30" fmla="*/ 455671 w 607639"/>
                  <a:gd name="connsiteY30" fmla="*/ 0 h 606722"/>
                  <a:gd name="connsiteX31" fmla="*/ 493676 w 607639"/>
                  <a:gd name="connsiteY31" fmla="*/ 33148 h 606722"/>
                  <a:gd name="connsiteX32" fmla="*/ 493676 w 607639"/>
                  <a:gd name="connsiteY32" fmla="*/ 113752 h 606722"/>
                  <a:gd name="connsiteX33" fmla="*/ 113893 w 607639"/>
                  <a:gd name="connsiteY33" fmla="*/ 113752 h 606722"/>
                  <a:gd name="connsiteX34" fmla="*/ 113893 w 607639"/>
                  <a:gd name="connsiteY34" fmla="*/ 33148 h 606722"/>
                  <a:gd name="connsiteX35" fmla="*/ 151898 w 607639"/>
                  <a:gd name="connsiteY35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07639" h="606722">
                    <a:moveTo>
                      <a:pt x="113893" y="379219"/>
                    </a:moveTo>
                    <a:lnTo>
                      <a:pt x="493676" y="379219"/>
                    </a:lnTo>
                    <a:lnTo>
                      <a:pt x="493676" y="573485"/>
                    </a:lnTo>
                    <a:cubicBezTo>
                      <a:pt x="493676" y="591703"/>
                      <a:pt x="476587" y="606722"/>
                      <a:pt x="455671" y="606722"/>
                    </a:cubicBezTo>
                    <a:lnTo>
                      <a:pt x="151898" y="606722"/>
                    </a:lnTo>
                    <a:cubicBezTo>
                      <a:pt x="130982" y="606722"/>
                      <a:pt x="113893" y="591703"/>
                      <a:pt x="113893" y="573485"/>
                    </a:cubicBezTo>
                    <a:close/>
                    <a:moveTo>
                      <a:pt x="531629" y="208589"/>
                    </a:moveTo>
                    <a:cubicBezTo>
                      <a:pt x="510712" y="208589"/>
                      <a:pt x="493712" y="225473"/>
                      <a:pt x="493712" y="246444"/>
                    </a:cubicBezTo>
                    <a:cubicBezTo>
                      <a:pt x="493712" y="267416"/>
                      <a:pt x="510623" y="284389"/>
                      <a:pt x="531629" y="284389"/>
                    </a:cubicBezTo>
                    <a:cubicBezTo>
                      <a:pt x="552634" y="284389"/>
                      <a:pt x="569634" y="267416"/>
                      <a:pt x="569634" y="246444"/>
                    </a:cubicBezTo>
                    <a:cubicBezTo>
                      <a:pt x="569634" y="225473"/>
                      <a:pt x="552634" y="208589"/>
                      <a:pt x="531629" y="208589"/>
                    </a:cubicBezTo>
                    <a:close/>
                    <a:moveTo>
                      <a:pt x="417702" y="208589"/>
                    </a:moveTo>
                    <a:cubicBezTo>
                      <a:pt x="396786" y="208589"/>
                      <a:pt x="379786" y="225473"/>
                      <a:pt x="379786" y="246444"/>
                    </a:cubicBezTo>
                    <a:cubicBezTo>
                      <a:pt x="379786" y="267416"/>
                      <a:pt x="396697" y="284389"/>
                      <a:pt x="417702" y="284389"/>
                    </a:cubicBezTo>
                    <a:cubicBezTo>
                      <a:pt x="438707" y="284389"/>
                      <a:pt x="455707" y="267416"/>
                      <a:pt x="455707" y="246444"/>
                    </a:cubicBezTo>
                    <a:cubicBezTo>
                      <a:pt x="455707" y="225473"/>
                      <a:pt x="438707" y="208589"/>
                      <a:pt x="417702" y="208589"/>
                    </a:cubicBezTo>
                    <a:close/>
                    <a:moveTo>
                      <a:pt x="38005" y="151716"/>
                    </a:moveTo>
                    <a:lnTo>
                      <a:pt x="569634" y="151716"/>
                    </a:lnTo>
                    <a:cubicBezTo>
                      <a:pt x="590550" y="151716"/>
                      <a:pt x="607639" y="168778"/>
                      <a:pt x="607639" y="189572"/>
                    </a:cubicBezTo>
                    <a:lnTo>
                      <a:pt x="607639" y="417062"/>
                    </a:lnTo>
                    <a:cubicBezTo>
                      <a:pt x="607639" y="437945"/>
                      <a:pt x="590550" y="455006"/>
                      <a:pt x="569634" y="455006"/>
                    </a:cubicBezTo>
                    <a:lnTo>
                      <a:pt x="531629" y="455006"/>
                    </a:lnTo>
                    <a:lnTo>
                      <a:pt x="531629" y="341261"/>
                    </a:lnTo>
                    <a:lnTo>
                      <a:pt x="75922" y="341261"/>
                    </a:lnTo>
                    <a:lnTo>
                      <a:pt x="75922" y="455006"/>
                    </a:lnTo>
                    <a:lnTo>
                      <a:pt x="38005" y="455006"/>
                    </a:lnTo>
                    <a:cubicBezTo>
                      <a:pt x="17089" y="455006"/>
                      <a:pt x="0" y="437945"/>
                      <a:pt x="0" y="417062"/>
                    </a:cubicBezTo>
                    <a:lnTo>
                      <a:pt x="0" y="189572"/>
                    </a:lnTo>
                    <a:cubicBezTo>
                      <a:pt x="0" y="168778"/>
                      <a:pt x="17089" y="151716"/>
                      <a:pt x="38005" y="151716"/>
                    </a:cubicBezTo>
                    <a:close/>
                    <a:moveTo>
                      <a:pt x="151898" y="0"/>
                    </a:moveTo>
                    <a:lnTo>
                      <a:pt x="455671" y="0"/>
                    </a:lnTo>
                    <a:cubicBezTo>
                      <a:pt x="476587" y="0"/>
                      <a:pt x="493676" y="14930"/>
                      <a:pt x="493676" y="33148"/>
                    </a:cubicBezTo>
                    <a:lnTo>
                      <a:pt x="493676" y="113752"/>
                    </a:lnTo>
                    <a:lnTo>
                      <a:pt x="113893" y="113752"/>
                    </a:lnTo>
                    <a:lnTo>
                      <a:pt x="113893" y="33148"/>
                    </a:lnTo>
                    <a:cubicBezTo>
                      <a:pt x="113893" y="14930"/>
                      <a:pt x="130982" y="0"/>
                      <a:pt x="1518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7" name="Icon2">
                <a:extLst>
                  <a:ext uri="{FF2B5EF4-FFF2-40B4-BE49-F238E27FC236}">
                    <a16:creationId xmlns:a16="http://schemas.microsoft.com/office/drawing/2014/main" id="{6A57CEB5-396C-3F97-AAE6-7D72B6BC99EC}"/>
                  </a:ext>
                </a:extLst>
              </p:cNvPr>
              <p:cNvSpPr/>
              <p:nvPr/>
            </p:nvSpPr>
            <p:spPr>
              <a:xfrm>
                <a:off x="6500013" y="2821161"/>
                <a:ext cx="430270" cy="422914"/>
              </a:xfrm>
              <a:custGeom>
                <a:avLst/>
                <a:gdLst>
                  <a:gd name="connsiteX0" fmla="*/ 23278 w 162898"/>
                  <a:gd name="connsiteY0" fmla="*/ 122269 h 160113"/>
                  <a:gd name="connsiteX1" fmla="*/ 23278 w 162898"/>
                  <a:gd name="connsiteY1" fmla="*/ 133933 h 160113"/>
                  <a:gd name="connsiteX2" fmla="*/ 26704 w 162898"/>
                  <a:gd name="connsiteY2" fmla="*/ 142167 h 160113"/>
                  <a:gd name="connsiteX3" fmla="*/ 34930 w 162898"/>
                  <a:gd name="connsiteY3" fmla="*/ 145596 h 160113"/>
                  <a:gd name="connsiteX4" fmla="*/ 128005 w 162898"/>
                  <a:gd name="connsiteY4" fmla="*/ 145596 h 160113"/>
                  <a:gd name="connsiteX5" fmla="*/ 136232 w 162898"/>
                  <a:gd name="connsiteY5" fmla="*/ 142167 h 160113"/>
                  <a:gd name="connsiteX6" fmla="*/ 139657 w 162898"/>
                  <a:gd name="connsiteY6" fmla="*/ 133933 h 160113"/>
                  <a:gd name="connsiteX7" fmla="*/ 139657 w 162898"/>
                  <a:gd name="connsiteY7" fmla="*/ 122269 h 160113"/>
                  <a:gd name="connsiteX8" fmla="*/ 142570 w 162898"/>
                  <a:gd name="connsiteY8" fmla="*/ 87328 h 160113"/>
                  <a:gd name="connsiteX9" fmla="*/ 137544 w 162898"/>
                  <a:gd name="connsiteY9" fmla="*/ 90244 h 160113"/>
                  <a:gd name="connsiteX10" fmla="*/ 137544 w 162898"/>
                  <a:gd name="connsiteY10" fmla="*/ 96076 h 160113"/>
                  <a:gd name="connsiteX11" fmla="*/ 142570 w 162898"/>
                  <a:gd name="connsiteY11" fmla="*/ 98992 h 160113"/>
                  <a:gd name="connsiteX12" fmla="*/ 148396 w 162898"/>
                  <a:gd name="connsiteY12" fmla="*/ 93135 h 160113"/>
                  <a:gd name="connsiteX13" fmla="*/ 142570 w 162898"/>
                  <a:gd name="connsiteY13" fmla="*/ 87328 h 160113"/>
                  <a:gd name="connsiteX14" fmla="*/ 11652 w 162898"/>
                  <a:gd name="connsiteY14" fmla="*/ 66967 h 160113"/>
                  <a:gd name="connsiteX15" fmla="*/ 11652 w 162898"/>
                  <a:gd name="connsiteY15" fmla="*/ 78606 h 160113"/>
                  <a:gd name="connsiteX16" fmla="*/ 151309 w 162898"/>
                  <a:gd name="connsiteY16" fmla="*/ 78606 h 160113"/>
                  <a:gd name="connsiteX17" fmla="*/ 151309 w 162898"/>
                  <a:gd name="connsiteY17" fmla="*/ 66967 h 160113"/>
                  <a:gd name="connsiteX18" fmla="*/ 162898 w 162898"/>
                  <a:gd name="connsiteY18" fmla="*/ 78768 h 160113"/>
                  <a:gd name="connsiteX19" fmla="*/ 162898 w 162898"/>
                  <a:gd name="connsiteY19" fmla="*/ 148312 h 160113"/>
                  <a:gd name="connsiteX20" fmla="*/ 150996 w 162898"/>
                  <a:gd name="connsiteY20" fmla="*/ 160113 h 160113"/>
                  <a:gd name="connsiteX21" fmla="*/ 11902 w 162898"/>
                  <a:gd name="connsiteY21" fmla="*/ 160113 h 160113"/>
                  <a:gd name="connsiteX22" fmla="*/ 0 w 162898"/>
                  <a:gd name="connsiteY22" fmla="*/ 148312 h 160113"/>
                  <a:gd name="connsiteX23" fmla="*/ 0 w 162898"/>
                  <a:gd name="connsiteY23" fmla="*/ 78743 h 160113"/>
                  <a:gd name="connsiteX24" fmla="*/ 11652 w 162898"/>
                  <a:gd name="connsiteY24" fmla="*/ 66967 h 160113"/>
                  <a:gd name="connsiteX25" fmla="*/ 54275 w 162898"/>
                  <a:gd name="connsiteY25" fmla="*/ 43124 h 160113"/>
                  <a:gd name="connsiteX26" fmla="*/ 48724 w 162898"/>
                  <a:gd name="connsiteY26" fmla="*/ 48691 h 160113"/>
                  <a:gd name="connsiteX27" fmla="*/ 54275 w 162898"/>
                  <a:gd name="connsiteY27" fmla="*/ 54258 h 160113"/>
                  <a:gd name="connsiteX28" fmla="*/ 107013 w 162898"/>
                  <a:gd name="connsiteY28" fmla="*/ 54258 h 160113"/>
                  <a:gd name="connsiteX29" fmla="*/ 112576 w 162898"/>
                  <a:gd name="connsiteY29" fmla="*/ 48691 h 160113"/>
                  <a:gd name="connsiteX30" fmla="*/ 107013 w 162898"/>
                  <a:gd name="connsiteY30" fmla="*/ 43124 h 160113"/>
                  <a:gd name="connsiteX31" fmla="*/ 58064 w 162898"/>
                  <a:gd name="connsiteY31" fmla="*/ 13824 h 160113"/>
                  <a:gd name="connsiteX32" fmla="*/ 52512 w 162898"/>
                  <a:gd name="connsiteY32" fmla="*/ 19379 h 160113"/>
                  <a:gd name="connsiteX33" fmla="*/ 58064 w 162898"/>
                  <a:gd name="connsiteY33" fmla="*/ 24946 h 160113"/>
                  <a:gd name="connsiteX34" fmla="*/ 110801 w 162898"/>
                  <a:gd name="connsiteY34" fmla="*/ 24946 h 160113"/>
                  <a:gd name="connsiteX35" fmla="*/ 116365 w 162898"/>
                  <a:gd name="connsiteY35" fmla="*/ 19379 h 160113"/>
                  <a:gd name="connsiteX36" fmla="*/ 110801 w 162898"/>
                  <a:gd name="connsiteY36" fmla="*/ 13824 h 160113"/>
                  <a:gd name="connsiteX37" fmla="*/ 48049 w 162898"/>
                  <a:gd name="connsiteY37" fmla="*/ 0 h 160113"/>
                  <a:gd name="connsiteX38" fmla="*/ 129630 w 162898"/>
                  <a:gd name="connsiteY38" fmla="*/ 0 h 160113"/>
                  <a:gd name="connsiteX39" fmla="*/ 130218 w 162898"/>
                  <a:gd name="connsiteY39" fmla="*/ 63 h 160113"/>
                  <a:gd name="connsiteX40" fmla="*/ 130806 w 162898"/>
                  <a:gd name="connsiteY40" fmla="*/ 138 h 160113"/>
                  <a:gd name="connsiteX41" fmla="*/ 130931 w 162898"/>
                  <a:gd name="connsiteY41" fmla="*/ 163 h 160113"/>
                  <a:gd name="connsiteX42" fmla="*/ 131318 w 162898"/>
                  <a:gd name="connsiteY42" fmla="*/ 300 h 160113"/>
                  <a:gd name="connsiteX43" fmla="*/ 131931 w 162898"/>
                  <a:gd name="connsiteY43" fmla="*/ 513 h 160113"/>
                  <a:gd name="connsiteX44" fmla="*/ 132419 w 162898"/>
                  <a:gd name="connsiteY44" fmla="*/ 776 h 160113"/>
                  <a:gd name="connsiteX45" fmla="*/ 132906 w 162898"/>
                  <a:gd name="connsiteY45" fmla="*/ 1063 h 160113"/>
                  <a:gd name="connsiteX46" fmla="*/ 133356 w 162898"/>
                  <a:gd name="connsiteY46" fmla="*/ 1426 h 160113"/>
                  <a:gd name="connsiteX47" fmla="*/ 133756 w 162898"/>
                  <a:gd name="connsiteY47" fmla="*/ 1814 h 160113"/>
                  <a:gd name="connsiteX48" fmla="*/ 134131 w 162898"/>
                  <a:gd name="connsiteY48" fmla="*/ 2264 h 160113"/>
                  <a:gd name="connsiteX49" fmla="*/ 134469 w 162898"/>
                  <a:gd name="connsiteY49" fmla="*/ 2715 h 160113"/>
                  <a:gd name="connsiteX50" fmla="*/ 134719 w 162898"/>
                  <a:gd name="connsiteY50" fmla="*/ 3203 h 160113"/>
                  <a:gd name="connsiteX51" fmla="*/ 134944 w 162898"/>
                  <a:gd name="connsiteY51" fmla="*/ 3728 h 160113"/>
                  <a:gd name="connsiteX52" fmla="*/ 135107 w 162898"/>
                  <a:gd name="connsiteY52" fmla="*/ 4279 h 160113"/>
                  <a:gd name="connsiteX53" fmla="*/ 135244 w 162898"/>
                  <a:gd name="connsiteY53" fmla="*/ 4804 h 160113"/>
                  <a:gd name="connsiteX54" fmla="*/ 135307 w 162898"/>
                  <a:gd name="connsiteY54" fmla="*/ 5467 h 160113"/>
                  <a:gd name="connsiteX55" fmla="*/ 135344 w 162898"/>
                  <a:gd name="connsiteY55" fmla="*/ 5855 h 160113"/>
                  <a:gd name="connsiteX56" fmla="*/ 135344 w 162898"/>
                  <a:gd name="connsiteY56" fmla="*/ 5955 h 160113"/>
                  <a:gd name="connsiteX57" fmla="*/ 135282 w 162898"/>
                  <a:gd name="connsiteY57" fmla="*/ 6568 h 160113"/>
                  <a:gd name="connsiteX58" fmla="*/ 135207 w 162898"/>
                  <a:gd name="connsiteY58" fmla="*/ 7156 h 160113"/>
                  <a:gd name="connsiteX59" fmla="*/ 135182 w 162898"/>
                  <a:gd name="connsiteY59" fmla="*/ 7281 h 160113"/>
                  <a:gd name="connsiteX60" fmla="*/ 126755 w 162898"/>
                  <a:gd name="connsiteY60" fmla="*/ 66569 h 160113"/>
                  <a:gd name="connsiteX61" fmla="*/ 122004 w 162898"/>
                  <a:gd name="connsiteY61" fmla="*/ 72674 h 160113"/>
                  <a:gd name="connsiteX62" fmla="*/ 121929 w 162898"/>
                  <a:gd name="connsiteY62" fmla="*/ 72699 h 160113"/>
                  <a:gd name="connsiteX63" fmla="*/ 121378 w 162898"/>
                  <a:gd name="connsiteY63" fmla="*/ 72799 h 160113"/>
                  <a:gd name="connsiteX64" fmla="*/ 120928 w 162898"/>
                  <a:gd name="connsiteY64" fmla="*/ 72824 h 160113"/>
                  <a:gd name="connsiteX65" fmla="*/ 39334 w 162898"/>
                  <a:gd name="connsiteY65" fmla="*/ 72824 h 160113"/>
                  <a:gd name="connsiteX66" fmla="*/ 33520 w 162898"/>
                  <a:gd name="connsiteY66" fmla="*/ 67019 h 160113"/>
                  <a:gd name="connsiteX67" fmla="*/ 33608 w 162898"/>
                  <a:gd name="connsiteY67" fmla="*/ 66256 h 160113"/>
                  <a:gd name="connsiteX68" fmla="*/ 42360 w 162898"/>
                  <a:gd name="connsiteY68" fmla="*/ 4441 h 160113"/>
                  <a:gd name="connsiteX69" fmla="*/ 42510 w 162898"/>
                  <a:gd name="connsiteY69" fmla="*/ 4053 h 160113"/>
                  <a:gd name="connsiteX70" fmla="*/ 42710 w 162898"/>
                  <a:gd name="connsiteY70" fmla="*/ 3440 h 160113"/>
                  <a:gd name="connsiteX71" fmla="*/ 42960 w 162898"/>
                  <a:gd name="connsiteY71" fmla="*/ 2952 h 160113"/>
                  <a:gd name="connsiteX72" fmla="*/ 43285 w 162898"/>
                  <a:gd name="connsiteY72" fmla="*/ 2440 h 160113"/>
                  <a:gd name="connsiteX73" fmla="*/ 43623 w 162898"/>
                  <a:gd name="connsiteY73" fmla="*/ 2014 h 160113"/>
                  <a:gd name="connsiteX74" fmla="*/ 44010 w 162898"/>
                  <a:gd name="connsiteY74" fmla="*/ 1589 h 160113"/>
                  <a:gd name="connsiteX75" fmla="*/ 44423 w 162898"/>
                  <a:gd name="connsiteY75" fmla="*/ 1239 h 160113"/>
                  <a:gd name="connsiteX76" fmla="*/ 44911 w 162898"/>
                  <a:gd name="connsiteY76" fmla="*/ 876 h 160113"/>
                  <a:gd name="connsiteX77" fmla="*/ 45361 w 162898"/>
                  <a:gd name="connsiteY77" fmla="*/ 651 h 160113"/>
                  <a:gd name="connsiteX78" fmla="*/ 45936 w 162898"/>
                  <a:gd name="connsiteY78" fmla="*/ 388 h 160113"/>
                  <a:gd name="connsiteX79" fmla="*/ 46436 w 162898"/>
                  <a:gd name="connsiteY79" fmla="*/ 250 h 160113"/>
                  <a:gd name="connsiteX80" fmla="*/ 47011 w 162898"/>
                  <a:gd name="connsiteY80" fmla="*/ 100 h 160113"/>
                  <a:gd name="connsiteX81" fmla="*/ 47624 w 162898"/>
                  <a:gd name="connsiteY81" fmla="*/ 38 h 160113"/>
                  <a:gd name="connsiteX82" fmla="*/ 48049 w 162898"/>
                  <a:gd name="connsiteY82" fmla="*/ 0 h 16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62898" h="160113">
                    <a:moveTo>
                      <a:pt x="23278" y="122269"/>
                    </a:moveTo>
                    <a:lnTo>
                      <a:pt x="23278" y="133933"/>
                    </a:lnTo>
                    <a:cubicBezTo>
                      <a:pt x="23278" y="137011"/>
                      <a:pt x="24529" y="139990"/>
                      <a:pt x="26704" y="142167"/>
                    </a:cubicBezTo>
                    <a:cubicBezTo>
                      <a:pt x="28879" y="144370"/>
                      <a:pt x="31830" y="145596"/>
                      <a:pt x="34930" y="145596"/>
                    </a:cubicBezTo>
                    <a:lnTo>
                      <a:pt x="128005" y="145596"/>
                    </a:lnTo>
                    <a:cubicBezTo>
                      <a:pt x="131081" y="145596"/>
                      <a:pt x="134056" y="144357"/>
                      <a:pt x="136232" y="142167"/>
                    </a:cubicBezTo>
                    <a:cubicBezTo>
                      <a:pt x="138432" y="139990"/>
                      <a:pt x="139657" y="137036"/>
                      <a:pt x="139657" y="133933"/>
                    </a:cubicBezTo>
                    <a:lnTo>
                      <a:pt x="139657" y="122269"/>
                    </a:lnTo>
                    <a:close/>
                    <a:moveTo>
                      <a:pt x="142570" y="87328"/>
                    </a:moveTo>
                    <a:cubicBezTo>
                      <a:pt x="140495" y="87328"/>
                      <a:pt x="138582" y="88430"/>
                      <a:pt x="137544" y="90244"/>
                    </a:cubicBezTo>
                    <a:cubicBezTo>
                      <a:pt x="136494" y="92034"/>
                      <a:pt x="136494" y="94261"/>
                      <a:pt x="137544" y="96076"/>
                    </a:cubicBezTo>
                    <a:cubicBezTo>
                      <a:pt x="138557" y="97891"/>
                      <a:pt x="140495" y="98992"/>
                      <a:pt x="142570" y="98992"/>
                    </a:cubicBezTo>
                    <a:cubicBezTo>
                      <a:pt x="145783" y="98992"/>
                      <a:pt x="148396" y="96401"/>
                      <a:pt x="148396" y="93135"/>
                    </a:cubicBezTo>
                    <a:cubicBezTo>
                      <a:pt x="148396" y="89944"/>
                      <a:pt x="145770" y="87328"/>
                      <a:pt x="142570" y="87328"/>
                    </a:cubicBezTo>
                    <a:close/>
                    <a:moveTo>
                      <a:pt x="11652" y="66967"/>
                    </a:moveTo>
                    <a:lnTo>
                      <a:pt x="11652" y="78606"/>
                    </a:lnTo>
                    <a:lnTo>
                      <a:pt x="151309" y="78606"/>
                    </a:lnTo>
                    <a:lnTo>
                      <a:pt x="151309" y="66967"/>
                    </a:lnTo>
                    <a:cubicBezTo>
                      <a:pt x="157747" y="67105"/>
                      <a:pt x="162935" y="72323"/>
                      <a:pt x="162898" y="78768"/>
                    </a:cubicBezTo>
                    <a:lnTo>
                      <a:pt x="162898" y="148312"/>
                    </a:lnTo>
                    <a:cubicBezTo>
                      <a:pt x="162898" y="154807"/>
                      <a:pt x="157585" y="160113"/>
                      <a:pt x="150996" y="160113"/>
                    </a:cubicBezTo>
                    <a:lnTo>
                      <a:pt x="11902" y="160113"/>
                    </a:lnTo>
                    <a:cubicBezTo>
                      <a:pt x="5338" y="160113"/>
                      <a:pt x="0" y="154832"/>
                      <a:pt x="0" y="148312"/>
                    </a:cubicBezTo>
                    <a:lnTo>
                      <a:pt x="0" y="78743"/>
                    </a:lnTo>
                    <a:cubicBezTo>
                      <a:pt x="0" y="72323"/>
                      <a:pt x="5201" y="67105"/>
                      <a:pt x="11652" y="66967"/>
                    </a:cubicBezTo>
                    <a:close/>
                    <a:moveTo>
                      <a:pt x="54275" y="43124"/>
                    </a:moveTo>
                    <a:cubicBezTo>
                      <a:pt x="51225" y="43124"/>
                      <a:pt x="48724" y="45651"/>
                      <a:pt x="48724" y="48691"/>
                    </a:cubicBezTo>
                    <a:cubicBezTo>
                      <a:pt x="48724" y="51744"/>
                      <a:pt x="51225" y="54258"/>
                      <a:pt x="54275" y="54258"/>
                    </a:cubicBezTo>
                    <a:lnTo>
                      <a:pt x="107013" y="54258"/>
                    </a:lnTo>
                    <a:cubicBezTo>
                      <a:pt x="110076" y="54258"/>
                      <a:pt x="112576" y="51744"/>
                      <a:pt x="112576" y="48691"/>
                    </a:cubicBezTo>
                    <a:cubicBezTo>
                      <a:pt x="112576" y="45639"/>
                      <a:pt x="110076" y="43124"/>
                      <a:pt x="107013" y="43124"/>
                    </a:cubicBezTo>
                    <a:close/>
                    <a:moveTo>
                      <a:pt x="58064" y="13824"/>
                    </a:moveTo>
                    <a:cubicBezTo>
                      <a:pt x="55013" y="13824"/>
                      <a:pt x="52512" y="16351"/>
                      <a:pt x="52512" y="19379"/>
                    </a:cubicBezTo>
                    <a:cubicBezTo>
                      <a:pt x="52512" y="22444"/>
                      <a:pt x="55013" y="24946"/>
                      <a:pt x="58064" y="24946"/>
                    </a:cubicBezTo>
                    <a:lnTo>
                      <a:pt x="110801" y="24946"/>
                    </a:lnTo>
                    <a:cubicBezTo>
                      <a:pt x="113864" y="24946"/>
                      <a:pt x="116365" y="22444"/>
                      <a:pt x="116365" y="19379"/>
                    </a:cubicBezTo>
                    <a:cubicBezTo>
                      <a:pt x="116365" y="16326"/>
                      <a:pt x="113864" y="13824"/>
                      <a:pt x="110801" y="13824"/>
                    </a:cubicBezTo>
                    <a:close/>
                    <a:moveTo>
                      <a:pt x="48049" y="0"/>
                    </a:moveTo>
                    <a:lnTo>
                      <a:pt x="129630" y="0"/>
                    </a:lnTo>
                    <a:cubicBezTo>
                      <a:pt x="129805" y="25"/>
                      <a:pt x="130030" y="38"/>
                      <a:pt x="130218" y="63"/>
                    </a:cubicBezTo>
                    <a:cubicBezTo>
                      <a:pt x="130418" y="88"/>
                      <a:pt x="130618" y="100"/>
                      <a:pt x="130806" y="138"/>
                    </a:cubicBezTo>
                    <a:cubicBezTo>
                      <a:pt x="130843" y="163"/>
                      <a:pt x="130893" y="163"/>
                      <a:pt x="130931" y="163"/>
                    </a:cubicBezTo>
                    <a:cubicBezTo>
                      <a:pt x="131093" y="200"/>
                      <a:pt x="131193" y="263"/>
                      <a:pt x="131318" y="300"/>
                    </a:cubicBezTo>
                    <a:cubicBezTo>
                      <a:pt x="131518" y="363"/>
                      <a:pt x="131743" y="425"/>
                      <a:pt x="131931" y="513"/>
                    </a:cubicBezTo>
                    <a:cubicBezTo>
                      <a:pt x="132093" y="588"/>
                      <a:pt x="132269" y="676"/>
                      <a:pt x="132419" y="776"/>
                    </a:cubicBezTo>
                    <a:cubicBezTo>
                      <a:pt x="132581" y="876"/>
                      <a:pt x="132756" y="963"/>
                      <a:pt x="132906" y="1063"/>
                    </a:cubicBezTo>
                    <a:cubicBezTo>
                      <a:pt x="133044" y="1176"/>
                      <a:pt x="133206" y="1301"/>
                      <a:pt x="133356" y="1426"/>
                    </a:cubicBezTo>
                    <a:cubicBezTo>
                      <a:pt x="133494" y="1564"/>
                      <a:pt x="133644" y="1689"/>
                      <a:pt x="133756" y="1814"/>
                    </a:cubicBezTo>
                    <a:cubicBezTo>
                      <a:pt x="133906" y="1977"/>
                      <a:pt x="134006" y="2114"/>
                      <a:pt x="134131" y="2264"/>
                    </a:cubicBezTo>
                    <a:cubicBezTo>
                      <a:pt x="134269" y="2427"/>
                      <a:pt x="134369" y="2565"/>
                      <a:pt x="134469" y="2715"/>
                    </a:cubicBezTo>
                    <a:cubicBezTo>
                      <a:pt x="134557" y="2852"/>
                      <a:pt x="134632" y="3040"/>
                      <a:pt x="134719" y="3203"/>
                    </a:cubicBezTo>
                    <a:cubicBezTo>
                      <a:pt x="134794" y="3378"/>
                      <a:pt x="134882" y="3540"/>
                      <a:pt x="134944" y="3728"/>
                    </a:cubicBezTo>
                    <a:cubicBezTo>
                      <a:pt x="135007" y="3891"/>
                      <a:pt x="135069" y="4091"/>
                      <a:pt x="135107" y="4279"/>
                    </a:cubicBezTo>
                    <a:cubicBezTo>
                      <a:pt x="135169" y="4441"/>
                      <a:pt x="135207" y="4629"/>
                      <a:pt x="135244" y="4804"/>
                    </a:cubicBezTo>
                    <a:cubicBezTo>
                      <a:pt x="135282" y="5017"/>
                      <a:pt x="135282" y="5254"/>
                      <a:pt x="135307" y="5467"/>
                    </a:cubicBezTo>
                    <a:cubicBezTo>
                      <a:pt x="135307" y="5605"/>
                      <a:pt x="135344" y="5730"/>
                      <a:pt x="135344" y="5855"/>
                    </a:cubicBezTo>
                    <a:lnTo>
                      <a:pt x="135344" y="5955"/>
                    </a:lnTo>
                    <a:cubicBezTo>
                      <a:pt x="135344" y="6155"/>
                      <a:pt x="135307" y="6380"/>
                      <a:pt x="135282" y="6568"/>
                    </a:cubicBezTo>
                    <a:cubicBezTo>
                      <a:pt x="135269" y="6768"/>
                      <a:pt x="135244" y="6968"/>
                      <a:pt x="135207" y="7156"/>
                    </a:cubicBezTo>
                    <a:cubicBezTo>
                      <a:pt x="135182" y="7194"/>
                      <a:pt x="135182" y="7231"/>
                      <a:pt x="135182" y="7281"/>
                    </a:cubicBezTo>
                    <a:cubicBezTo>
                      <a:pt x="125079" y="47528"/>
                      <a:pt x="126730" y="66344"/>
                      <a:pt x="126755" y="66569"/>
                    </a:cubicBezTo>
                    <a:cubicBezTo>
                      <a:pt x="126955" y="69546"/>
                      <a:pt x="124879" y="72148"/>
                      <a:pt x="122004" y="72674"/>
                    </a:cubicBezTo>
                    <a:lnTo>
                      <a:pt x="121929" y="72699"/>
                    </a:lnTo>
                    <a:cubicBezTo>
                      <a:pt x="121766" y="72736"/>
                      <a:pt x="121554" y="72786"/>
                      <a:pt x="121378" y="72799"/>
                    </a:cubicBezTo>
                    <a:cubicBezTo>
                      <a:pt x="121216" y="72824"/>
                      <a:pt x="121066" y="72824"/>
                      <a:pt x="120928" y="72824"/>
                    </a:cubicBezTo>
                    <a:lnTo>
                      <a:pt x="39334" y="72824"/>
                    </a:lnTo>
                    <a:cubicBezTo>
                      <a:pt x="36133" y="72824"/>
                      <a:pt x="33520" y="70209"/>
                      <a:pt x="33520" y="67019"/>
                    </a:cubicBezTo>
                    <a:cubicBezTo>
                      <a:pt x="33520" y="66744"/>
                      <a:pt x="33570" y="66481"/>
                      <a:pt x="33608" y="66256"/>
                    </a:cubicBezTo>
                    <a:cubicBezTo>
                      <a:pt x="33345" y="61327"/>
                      <a:pt x="33095" y="41635"/>
                      <a:pt x="42360" y="4441"/>
                    </a:cubicBezTo>
                    <a:cubicBezTo>
                      <a:pt x="42410" y="4279"/>
                      <a:pt x="42472" y="4179"/>
                      <a:pt x="42510" y="4053"/>
                    </a:cubicBezTo>
                    <a:cubicBezTo>
                      <a:pt x="42572" y="3853"/>
                      <a:pt x="42635" y="3628"/>
                      <a:pt x="42710" y="3440"/>
                    </a:cubicBezTo>
                    <a:cubicBezTo>
                      <a:pt x="42773" y="3278"/>
                      <a:pt x="42873" y="3103"/>
                      <a:pt x="42960" y="2952"/>
                    </a:cubicBezTo>
                    <a:cubicBezTo>
                      <a:pt x="43073" y="2790"/>
                      <a:pt x="43185" y="2590"/>
                      <a:pt x="43285" y="2440"/>
                    </a:cubicBezTo>
                    <a:cubicBezTo>
                      <a:pt x="43410" y="2277"/>
                      <a:pt x="43510" y="2164"/>
                      <a:pt x="43623" y="2014"/>
                    </a:cubicBezTo>
                    <a:cubicBezTo>
                      <a:pt x="43773" y="1852"/>
                      <a:pt x="43873" y="1714"/>
                      <a:pt x="44010" y="1589"/>
                    </a:cubicBezTo>
                    <a:cubicBezTo>
                      <a:pt x="44135" y="1451"/>
                      <a:pt x="44285" y="1351"/>
                      <a:pt x="44423" y="1239"/>
                    </a:cubicBezTo>
                    <a:cubicBezTo>
                      <a:pt x="44585" y="1101"/>
                      <a:pt x="44748" y="976"/>
                      <a:pt x="44911" y="876"/>
                    </a:cubicBezTo>
                    <a:cubicBezTo>
                      <a:pt x="45073" y="801"/>
                      <a:pt x="45223" y="738"/>
                      <a:pt x="45361" y="651"/>
                    </a:cubicBezTo>
                    <a:cubicBezTo>
                      <a:pt x="45548" y="550"/>
                      <a:pt x="45748" y="463"/>
                      <a:pt x="45936" y="388"/>
                    </a:cubicBezTo>
                    <a:cubicBezTo>
                      <a:pt x="46098" y="325"/>
                      <a:pt x="46273" y="288"/>
                      <a:pt x="46436" y="250"/>
                    </a:cubicBezTo>
                    <a:cubicBezTo>
                      <a:pt x="46623" y="188"/>
                      <a:pt x="46823" y="138"/>
                      <a:pt x="47011" y="100"/>
                    </a:cubicBezTo>
                    <a:cubicBezTo>
                      <a:pt x="47199" y="63"/>
                      <a:pt x="47411" y="63"/>
                      <a:pt x="47624" y="38"/>
                    </a:cubicBezTo>
                    <a:cubicBezTo>
                      <a:pt x="47786" y="38"/>
                      <a:pt x="47911" y="0"/>
                      <a:pt x="48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8" name="Icon3">
                <a:extLst>
                  <a:ext uri="{FF2B5EF4-FFF2-40B4-BE49-F238E27FC236}">
                    <a16:creationId xmlns:a16="http://schemas.microsoft.com/office/drawing/2014/main" id="{3146A210-9EE4-063F-D0B5-44E49456EC2D}"/>
                  </a:ext>
                </a:extLst>
              </p:cNvPr>
              <p:cNvSpPr/>
              <p:nvPr/>
            </p:nvSpPr>
            <p:spPr>
              <a:xfrm>
                <a:off x="6511334" y="4034492"/>
                <a:ext cx="407626" cy="430270"/>
              </a:xfrm>
              <a:custGeom>
                <a:avLst/>
                <a:gdLst>
                  <a:gd name="connsiteX0" fmla="*/ 101833 w 156232"/>
                  <a:gd name="connsiteY0" fmla="*/ 90722 h 164911"/>
                  <a:gd name="connsiteX1" fmla="*/ 102941 w 156232"/>
                  <a:gd name="connsiteY1" fmla="*/ 93926 h 164911"/>
                  <a:gd name="connsiteX2" fmla="*/ 89598 w 156232"/>
                  <a:gd name="connsiteY2" fmla="*/ 122272 h 164911"/>
                  <a:gd name="connsiteX3" fmla="*/ 86597 w 156232"/>
                  <a:gd name="connsiteY3" fmla="*/ 123070 h 164911"/>
                  <a:gd name="connsiteX4" fmla="*/ 85245 w 156232"/>
                  <a:gd name="connsiteY4" fmla="*/ 120278 h 164911"/>
                  <a:gd name="connsiteX5" fmla="*/ 98613 w 156232"/>
                  <a:gd name="connsiteY5" fmla="*/ 91932 h 164911"/>
                  <a:gd name="connsiteX6" fmla="*/ 101833 w 156232"/>
                  <a:gd name="connsiteY6" fmla="*/ 90722 h 164911"/>
                  <a:gd name="connsiteX7" fmla="*/ 97383 w 156232"/>
                  <a:gd name="connsiteY7" fmla="*/ 74468 h 164911"/>
                  <a:gd name="connsiteX8" fmla="*/ 94909 w 156232"/>
                  <a:gd name="connsiteY8" fmla="*/ 76800 h 164911"/>
                  <a:gd name="connsiteX9" fmla="*/ 72686 w 156232"/>
                  <a:gd name="connsiteY9" fmla="*/ 124121 h 164911"/>
                  <a:gd name="connsiteX10" fmla="*/ 72531 w 156232"/>
                  <a:gd name="connsiteY10" fmla="*/ 127510 h 164911"/>
                  <a:gd name="connsiteX11" fmla="*/ 74863 w 156232"/>
                  <a:gd name="connsiteY11" fmla="*/ 129983 h 164911"/>
                  <a:gd name="connsiteX12" fmla="*/ 89614 w 156232"/>
                  <a:gd name="connsiteY12" fmla="*/ 136928 h 164911"/>
                  <a:gd name="connsiteX13" fmla="*/ 93003 w 156232"/>
                  <a:gd name="connsiteY13" fmla="*/ 137095 h 164911"/>
                  <a:gd name="connsiteX14" fmla="*/ 95476 w 156232"/>
                  <a:gd name="connsiteY14" fmla="*/ 134750 h 164911"/>
                  <a:gd name="connsiteX15" fmla="*/ 117596 w 156232"/>
                  <a:gd name="connsiteY15" fmla="*/ 87403 h 164911"/>
                  <a:gd name="connsiteX16" fmla="*/ 117661 w 156232"/>
                  <a:gd name="connsiteY16" fmla="*/ 87364 h 164911"/>
                  <a:gd name="connsiteX17" fmla="*/ 117815 w 156232"/>
                  <a:gd name="connsiteY17" fmla="*/ 83989 h 164911"/>
                  <a:gd name="connsiteX18" fmla="*/ 115483 w 156232"/>
                  <a:gd name="connsiteY18" fmla="*/ 81515 h 164911"/>
                  <a:gd name="connsiteX19" fmla="*/ 100771 w 156232"/>
                  <a:gd name="connsiteY19" fmla="*/ 74622 h 164911"/>
                  <a:gd name="connsiteX20" fmla="*/ 97383 w 156232"/>
                  <a:gd name="connsiteY20" fmla="*/ 74468 h 164911"/>
                  <a:gd name="connsiteX21" fmla="*/ 118833 w 156232"/>
                  <a:gd name="connsiteY21" fmla="*/ 55142 h 164911"/>
                  <a:gd name="connsiteX22" fmla="*/ 115947 w 156232"/>
                  <a:gd name="connsiteY22" fmla="*/ 55361 h 164911"/>
                  <a:gd name="connsiteX23" fmla="*/ 102922 w 156232"/>
                  <a:gd name="connsiteY23" fmla="*/ 64483 h 164911"/>
                  <a:gd name="connsiteX24" fmla="*/ 101711 w 156232"/>
                  <a:gd name="connsiteY24" fmla="*/ 67098 h 164911"/>
                  <a:gd name="connsiteX25" fmla="*/ 103373 w 156232"/>
                  <a:gd name="connsiteY25" fmla="*/ 69456 h 164911"/>
                  <a:gd name="connsiteX26" fmla="*/ 117802 w 156232"/>
                  <a:gd name="connsiteY26" fmla="*/ 76220 h 164911"/>
                  <a:gd name="connsiteX27" fmla="*/ 121629 w 156232"/>
                  <a:gd name="connsiteY27" fmla="*/ 74828 h 164911"/>
                  <a:gd name="connsiteX28" fmla="*/ 121809 w 156232"/>
                  <a:gd name="connsiteY28" fmla="*/ 73398 h 164911"/>
                  <a:gd name="connsiteX29" fmla="*/ 120443 w 156232"/>
                  <a:gd name="connsiteY29" fmla="*/ 57538 h 164911"/>
                  <a:gd name="connsiteX30" fmla="*/ 118833 w 156232"/>
                  <a:gd name="connsiteY30" fmla="*/ 55142 h 164911"/>
                  <a:gd name="connsiteX31" fmla="*/ 43158 w 156232"/>
                  <a:gd name="connsiteY31" fmla="*/ 26025 h 164911"/>
                  <a:gd name="connsiteX32" fmla="*/ 34321 w 156232"/>
                  <a:gd name="connsiteY32" fmla="*/ 34709 h 164911"/>
                  <a:gd name="connsiteX33" fmla="*/ 34321 w 156232"/>
                  <a:gd name="connsiteY33" fmla="*/ 53403 h 164911"/>
                  <a:gd name="connsiteX34" fmla="*/ 48479 w 156232"/>
                  <a:gd name="connsiteY34" fmla="*/ 53403 h 164911"/>
                  <a:gd name="connsiteX35" fmla="*/ 50643 w 156232"/>
                  <a:gd name="connsiteY35" fmla="*/ 55580 h 164911"/>
                  <a:gd name="connsiteX36" fmla="*/ 48479 w 156232"/>
                  <a:gd name="connsiteY36" fmla="*/ 57758 h 164911"/>
                  <a:gd name="connsiteX37" fmla="*/ 34321 w 156232"/>
                  <a:gd name="connsiteY37" fmla="*/ 57758 h 164911"/>
                  <a:gd name="connsiteX38" fmla="*/ 34321 w 156232"/>
                  <a:gd name="connsiteY38" fmla="*/ 73759 h 164911"/>
                  <a:gd name="connsiteX39" fmla="*/ 48479 w 156232"/>
                  <a:gd name="connsiteY39" fmla="*/ 73759 h 164911"/>
                  <a:gd name="connsiteX40" fmla="*/ 50643 w 156232"/>
                  <a:gd name="connsiteY40" fmla="*/ 75936 h 164911"/>
                  <a:gd name="connsiteX41" fmla="*/ 48479 w 156232"/>
                  <a:gd name="connsiteY41" fmla="*/ 78114 h 164911"/>
                  <a:gd name="connsiteX42" fmla="*/ 34321 w 156232"/>
                  <a:gd name="connsiteY42" fmla="*/ 78114 h 164911"/>
                  <a:gd name="connsiteX43" fmla="*/ 34321 w 156232"/>
                  <a:gd name="connsiteY43" fmla="*/ 94012 h 164911"/>
                  <a:gd name="connsiteX44" fmla="*/ 48479 w 156232"/>
                  <a:gd name="connsiteY44" fmla="*/ 94012 h 164911"/>
                  <a:gd name="connsiteX45" fmla="*/ 50643 w 156232"/>
                  <a:gd name="connsiteY45" fmla="*/ 96189 h 164911"/>
                  <a:gd name="connsiteX46" fmla="*/ 48479 w 156232"/>
                  <a:gd name="connsiteY46" fmla="*/ 98354 h 164911"/>
                  <a:gd name="connsiteX47" fmla="*/ 34321 w 156232"/>
                  <a:gd name="connsiteY47" fmla="*/ 98354 h 164911"/>
                  <a:gd name="connsiteX48" fmla="*/ 34321 w 156232"/>
                  <a:gd name="connsiteY48" fmla="*/ 130190 h 164911"/>
                  <a:gd name="connsiteX49" fmla="*/ 43158 w 156232"/>
                  <a:gd name="connsiteY49" fmla="*/ 138860 h 164911"/>
                  <a:gd name="connsiteX50" fmla="*/ 55900 w 156232"/>
                  <a:gd name="connsiteY50" fmla="*/ 138860 h 164911"/>
                  <a:gd name="connsiteX51" fmla="*/ 64737 w 156232"/>
                  <a:gd name="connsiteY51" fmla="*/ 130190 h 164911"/>
                  <a:gd name="connsiteX52" fmla="*/ 64763 w 156232"/>
                  <a:gd name="connsiteY52" fmla="*/ 130190 h 164911"/>
                  <a:gd name="connsiteX53" fmla="*/ 64763 w 156232"/>
                  <a:gd name="connsiteY53" fmla="*/ 34709 h 164911"/>
                  <a:gd name="connsiteX54" fmla="*/ 55938 w 156232"/>
                  <a:gd name="connsiteY54" fmla="*/ 26025 h 164911"/>
                  <a:gd name="connsiteX55" fmla="*/ 21695 w 156232"/>
                  <a:gd name="connsiteY55" fmla="*/ 0 h 164911"/>
                  <a:gd name="connsiteX56" fmla="*/ 134524 w 156232"/>
                  <a:gd name="connsiteY56" fmla="*/ 0 h 164911"/>
                  <a:gd name="connsiteX57" fmla="*/ 149868 w 156232"/>
                  <a:gd name="connsiteY57" fmla="*/ 6365 h 164911"/>
                  <a:gd name="connsiteX58" fmla="*/ 156232 w 156232"/>
                  <a:gd name="connsiteY58" fmla="*/ 21696 h 164911"/>
                  <a:gd name="connsiteX59" fmla="*/ 156232 w 156232"/>
                  <a:gd name="connsiteY59" fmla="*/ 143215 h 164911"/>
                  <a:gd name="connsiteX60" fmla="*/ 149868 w 156232"/>
                  <a:gd name="connsiteY60" fmla="*/ 158546 h 164911"/>
                  <a:gd name="connsiteX61" fmla="*/ 134524 w 156232"/>
                  <a:gd name="connsiteY61" fmla="*/ 164911 h 164911"/>
                  <a:gd name="connsiteX62" fmla="*/ 21695 w 156232"/>
                  <a:gd name="connsiteY62" fmla="*/ 164911 h 164911"/>
                  <a:gd name="connsiteX63" fmla="*/ 6364 w 156232"/>
                  <a:gd name="connsiteY63" fmla="*/ 158546 h 164911"/>
                  <a:gd name="connsiteX64" fmla="*/ 0 w 156232"/>
                  <a:gd name="connsiteY64" fmla="*/ 143215 h 164911"/>
                  <a:gd name="connsiteX65" fmla="*/ 0 w 156232"/>
                  <a:gd name="connsiteY65" fmla="*/ 21696 h 164911"/>
                  <a:gd name="connsiteX66" fmla="*/ 6364 w 156232"/>
                  <a:gd name="connsiteY66" fmla="*/ 6365 h 164911"/>
                  <a:gd name="connsiteX67" fmla="*/ 21695 w 156232"/>
                  <a:gd name="connsiteY67" fmla="*/ 0 h 16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56232" h="164911">
                    <a:moveTo>
                      <a:pt x="101833" y="90722"/>
                    </a:moveTo>
                    <a:cubicBezTo>
                      <a:pt x="103018" y="91314"/>
                      <a:pt x="103520" y="92730"/>
                      <a:pt x="102941" y="93926"/>
                    </a:cubicBezTo>
                    <a:lnTo>
                      <a:pt x="89598" y="122272"/>
                    </a:lnTo>
                    <a:cubicBezTo>
                      <a:pt x="88915" y="123237"/>
                      <a:pt x="87666" y="123559"/>
                      <a:pt x="86597" y="123070"/>
                    </a:cubicBezTo>
                    <a:cubicBezTo>
                      <a:pt x="85528" y="122594"/>
                      <a:pt x="84961" y="121410"/>
                      <a:pt x="85245" y="120278"/>
                    </a:cubicBezTo>
                    <a:lnTo>
                      <a:pt x="98613" y="91932"/>
                    </a:lnTo>
                    <a:cubicBezTo>
                      <a:pt x="99167" y="90722"/>
                      <a:pt x="100597" y="90182"/>
                      <a:pt x="101833" y="90722"/>
                    </a:cubicBezTo>
                    <a:close/>
                    <a:moveTo>
                      <a:pt x="97383" y="74468"/>
                    </a:moveTo>
                    <a:cubicBezTo>
                      <a:pt x="96288" y="74893"/>
                      <a:pt x="95373" y="75717"/>
                      <a:pt x="94909" y="76800"/>
                    </a:cubicBezTo>
                    <a:lnTo>
                      <a:pt x="72686" y="124121"/>
                    </a:lnTo>
                    <a:cubicBezTo>
                      <a:pt x="72184" y="125178"/>
                      <a:pt x="72132" y="126402"/>
                      <a:pt x="72531" y="127510"/>
                    </a:cubicBezTo>
                    <a:cubicBezTo>
                      <a:pt x="72957" y="128618"/>
                      <a:pt x="73781" y="129520"/>
                      <a:pt x="74863" y="129983"/>
                    </a:cubicBezTo>
                    <a:lnTo>
                      <a:pt x="89614" y="136928"/>
                    </a:lnTo>
                    <a:cubicBezTo>
                      <a:pt x="90671" y="137430"/>
                      <a:pt x="91895" y="137495"/>
                      <a:pt x="93003" y="137095"/>
                    </a:cubicBezTo>
                    <a:cubicBezTo>
                      <a:pt x="94110" y="136670"/>
                      <a:pt x="95012" y="135845"/>
                      <a:pt x="95476" y="134750"/>
                    </a:cubicBezTo>
                    <a:lnTo>
                      <a:pt x="117596" y="87403"/>
                    </a:lnTo>
                    <a:lnTo>
                      <a:pt x="117661" y="87364"/>
                    </a:lnTo>
                    <a:cubicBezTo>
                      <a:pt x="118163" y="86321"/>
                      <a:pt x="118227" y="85097"/>
                      <a:pt x="117815" y="83989"/>
                    </a:cubicBezTo>
                    <a:cubicBezTo>
                      <a:pt x="117403" y="82881"/>
                      <a:pt x="116578" y="81979"/>
                      <a:pt x="115483" y="81515"/>
                    </a:cubicBezTo>
                    <a:lnTo>
                      <a:pt x="100771" y="74622"/>
                    </a:lnTo>
                    <a:cubicBezTo>
                      <a:pt x="99727" y="74120"/>
                      <a:pt x="98491" y="74055"/>
                      <a:pt x="97383" y="74468"/>
                    </a:cubicBezTo>
                    <a:close/>
                    <a:moveTo>
                      <a:pt x="118833" y="55142"/>
                    </a:moveTo>
                    <a:cubicBezTo>
                      <a:pt x="117905" y="54678"/>
                      <a:pt x="116797" y="54781"/>
                      <a:pt x="115947" y="55361"/>
                    </a:cubicBezTo>
                    <a:lnTo>
                      <a:pt x="102922" y="64483"/>
                    </a:lnTo>
                    <a:cubicBezTo>
                      <a:pt x="102085" y="65088"/>
                      <a:pt x="101634" y="66067"/>
                      <a:pt x="101711" y="67098"/>
                    </a:cubicBezTo>
                    <a:cubicBezTo>
                      <a:pt x="101815" y="68129"/>
                      <a:pt x="102446" y="69005"/>
                      <a:pt x="103373" y="69456"/>
                    </a:cubicBezTo>
                    <a:lnTo>
                      <a:pt x="117802" y="76220"/>
                    </a:lnTo>
                    <a:cubicBezTo>
                      <a:pt x="119245" y="76877"/>
                      <a:pt x="120946" y="76258"/>
                      <a:pt x="121629" y="74828"/>
                    </a:cubicBezTo>
                    <a:cubicBezTo>
                      <a:pt x="121783" y="74365"/>
                      <a:pt x="121860" y="73875"/>
                      <a:pt x="121809" y="73398"/>
                    </a:cubicBezTo>
                    <a:lnTo>
                      <a:pt x="120443" y="57538"/>
                    </a:lnTo>
                    <a:cubicBezTo>
                      <a:pt x="120379" y="56508"/>
                      <a:pt x="119748" y="55580"/>
                      <a:pt x="118833" y="55142"/>
                    </a:cubicBezTo>
                    <a:close/>
                    <a:moveTo>
                      <a:pt x="43158" y="26025"/>
                    </a:moveTo>
                    <a:cubicBezTo>
                      <a:pt x="38327" y="26025"/>
                      <a:pt x="34398" y="29890"/>
                      <a:pt x="34321" y="34709"/>
                    </a:cubicBezTo>
                    <a:lnTo>
                      <a:pt x="34321" y="53403"/>
                    </a:lnTo>
                    <a:lnTo>
                      <a:pt x="48479" y="53403"/>
                    </a:lnTo>
                    <a:cubicBezTo>
                      <a:pt x="49677" y="53403"/>
                      <a:pt x="50643" y="54369"/>
                      <a:pt x="50643" y="55580"/>
                    </a:cubicBezTo>
                    <a:cubicBezTo>
                      <a:pt x="50643" y="56791"/>
                      <a:pt x="49677" y="57758"/>
                      <a:pt x="48479" y="57758"/>
                    </a:cubicBezTo>
                    <a:lnTo>
                      <a:pt x="34321" y="57758"/>
                    </a:lnTo>
                    <a:lnTo>
                      <a:pt x="34321" y="73759"/>
                    </a:lnTo>
                    <a:lnTo>
                      <a:pt x="48479" y="73759"/>
                    </a:lnTo>
                    <a:cubicBezTo>
                      <a:pt x="49677" y="73759"/>
                      <a:pt x="50643" y="74725"/>
                      <a:pt x="50643" y="75936"/>
                    </a:cubicBezTo>
                    <a:cubicBezTo>
                      <a:pt x="50643" y="77147"/>
                      <a:pt x="49677" y="78114"/>
                      <a:pt x="48479" y="78114"/>
                    </a:cubicBezTo>
                    <a:lnTo>
                      <a:pt x="34321" y="78114"/>
                    </a:lnTo>
                    <a:lnTo>
                      <a:pt x="34321" y="94012"/>
                    </a:lnTo>
                    <a:lnTo>
                      <a:pt x="48479" y="94012"/>
                    </a:lnTo>
                    <a:cubicBezTo>
                      <a:pt x="49677" y="94012"/>
                      <a:pt x="50643" y="94978"/>
                      <a:pt x="50643" y="96189"/>
                    </a:cubicBezTo>
                    <a:cubicBezTo>
                      <a:pt x="50643" y="97388"/>
                      <a:pt x="49677" y="98354"/>
                      <a:pt x="48479" y="98354"/>
                    </a:cubicBezTo>
                    <a:lnTo>
                      <a:pt x="34321" y="98354"/>
                    </a:lnTo>
                    <a:lnTo>
                      <a:pt x="34321" y="130190"/>
                    </a:lnTo>
                    <a:cubicBezTo>
                      <a:pt x="34398" y="134995"/>
                      <a:pt x="38353" y="138860"/>
                      <a:pt x="43158" y="138860"/>
                    </a:cubicBezTo>
                    <a:lnTo>
                      <a:pt x="55900" y="138860"/>
                    </a:lnTo>
                    <a:cubicBezTo>
                      <a:pt x="60731" y="138860"/>
                      <a:pt x="64660" y="134995"/>
                      <a:pt x="64737" y="130190"/>
                    </a:cubicBezTo>
                    <a:lnTo>
                      <a:pt x="64763" y="130190"/>
                    </a:lnTo>
                    <a:lnTo>
                      <a:pt x="64763" y="34709"/>
                    </a:lnTo>
                    <a:cubicBezTo>
                      <a:pt x="64673" y="29890"/>
                      <a:pt x="60756" y="26051"/>
                      <a:pt x="55938" y="26025"/>
                    </a:cubicBezTo>
                    <a:close/>
                    <a:moveTo>
                      <a:pt x="21695" y="0"/>
                    </a:moveTo>
                    <a:lnTo>
                      <a:pt x="134524" y="0"/>
                    </a:lnTo>
                    <a:cubicBezTo>
                      <a:pt x="140283" y="0"/>
                      <a:pt x="145797" y="2293"/>
                      <a:pt x="149868" y="6365"/>
                    </a:cubicBezTo>
                    <a:cubicBezTo>
                      <a:pt x="153939" y="10423"/>
                      <a:pt x="156232" y="15950"/>
                      <a:pt x="156232" y="21696"/>
                    </a:cubicBezTo>
                    <a:lnTo>
                      <a:pt x="156232" y="143215"/>
                    </a:lnTo>
                    <a:cubicBezTo>
                      <a:pt x="156232" y="148974"/>
                      <a:pt x="153939" y="154488"/>
                      <a:pt x="149868" y="158546"/>
                    </a:cubicBezTo>
                    <a:cubicBezTo>
                      <a:pt x="145797" y="162618"/>
                      <a:pt x="140283" y="164911"/>
                      <a:pt x="134524" y="164911"/>
                    </a:cubicBezTo>
                    <a:lnTo>
                      <a:pt x="21695" y="164911"/>
                    </a:lnTo>
                    <a:cubicBezTo>
                      <a:pt x="15949" y="164911"/>
                      <a:pt x="10423" y="162618"/>
                      <a:pt x="6364" y="158546"/>
                    </a:cubicBezTo>
                    <a:cubicBezTo>
                      <a:pt x="2293" y="154488"/>
                      <a:pt x="0" y="148974"/>
                      <a:pt x="0" y="143215"/>
                    </a:cubicBezTo>
                    <a:lnTo>
                      <a:pt x="0" y="21696"/>
                    </a:lnTo>
                    <a:cubicBezTo>
                      <a:pt x="0" y="15950"/>
                      <a:pt x="2293" y="10423"/>
                      <a:pt x="6364" y="6365"/>
                    </a:cubicBezTo>
                    <a:cubicBezTo>
                      <a:pt x="10423" y="2293"/>
                      <a:pt x="15949" y="0"/>
                      <a:pt x="216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Icon4">
                <a:extLst>
                  <a:ext uri="{FF2B5EF4-FFF2-40B4-BE49-F238E27FC236}">
                    <a16:creationId xmlns:a16="http://schemas.microsoft.com/office/drawing/2014/main" id="{B623CD9B-11DF-DB23-5DEE-6FC43C4ABE54}"/>
                  </a:ext>
                </a:extLst>
              </p:cNvPr>
              <p:cNvSpPr/>
              <p:nvPr/>
            </p:nvSpPr>
            <p:spPr>
              <a:xfrm>
                <a:off x="5278968" y="4049971"/>
                <a:ext cx="430270" cy="399312"/>
              </a:xfrm>
              <a:custGeom>
                <a:avLst/>
                <a:gdLst>
                  <a:gd name="T0" fmla="*/ 0 w 13793"/>
                  <a:gd name="T1" fmla="*/ 8524 h 12800"/>
                  <a:gd name="T2" fmla="*/ 1309 w 13793"/>
                  <a:gd name="T3" fmla="*/ 9833 h 12800"/>
                  <a:gd name="T4" fmla="*/ 5255 w 13793"/>
                  <a:gd name="T5" fmla="*/ 9833 h 12800"/>
                  <a:gd name="T6" fmla="*/ 5255 w 13793"/>
                  <a:gd name="T7" fmla="*/ 11475 h 12800"/>
                  <a:gd name="T8" fmla="*/ 2950 w 13793"/>
                  <a:gd name="T9" fmla="*/ 11475 h 12800"/>
                  <a:gd name="T10" fmla="*/ 2288 w 13793"/>
                  <a:gd name="T11" fmla="*/ 12137 h 12800"/>
                  <a:gd name="T12" fmla="*/ 2950 w 13793"/>
                  <a:gd name="T13" fmla="*/ 12800 h 12800"/>
                  <a:gd name="T14" fmla="*/ 10826 w 13793"/>
                  <a:gd name="T15" fmla="*/ 12800 h 12800"/>
                  <a:gd name="T16" fmla="*/ 11488 w 13793"/>
                  <a:gd name="T17" fmla="*/ 12137 h 12800"/>
                  <a:gd name="T18" fmla="*/ 10826 w 13793"/>
                  <a:gd name="T19" fmla="*/ 11475 h 12800"/>
                  <a:gd name="T20" fmla="*/ 8523 w 13793"/>
                  <a:gd name="T21" fmla="*/ 11475 h 12800"/>
                  <a:gd name="T22" fmla="*/ 8523 w 13793"/>
                  <a:gd name="T23" fmla="*/ 9833 h 12800"/>
                  <a:gd name="T24" fmla="*/ 12469 w 13793"/>
                  <a:gd name="T25" fmla="*/ 9833 h 12800"/>
                  <a:gd name="T26" fmla="*/ 13778 w 13793"/>
                  <a:gd name="T27" fmla="*/ 8524 h 12800"/>
                  <a:gd name="T28" fmla="*/ 13778 w 13793"/>
                  <a:gd name="T29" fmla="*/ 7861 h 12800"/>
                  <a:gd name="T30" fmla="*/ 0 w 13793"/>
                  <a:gd name="T31" fmla="*/ 7861 h 12800"/>
                  <a:gd name="T32" fmla="*/ 0 w 13793"/>
                  <a:gd name="T33" fmla="*/ 8524 h 12800"/>
                  <a:gd name="T34" fmla="*/ 12481 w 13793"/>
                  <a:gd name="T35" fmla="*/ 0 h 12800"/>
                  <a:gd name="T36" fmla="*/ 1309 w 13793"/>
                  <a:gd name="T37" fmla="*/ 0 h 12800"/>
                  <a:gd name="T38" fmla="*/ 0 w 13793"/>
                  <a:gd name="T39" fmla="*/ 1309 h 12800"/>
                  <a:gd name="T40" fmla="*/ 0 w 13793"/>
                  <a:gd name="T41" fmla="*/ 7213 h 12800"/>
                  <a:gd name="T42" fmla="*/ 13778 w 13793"/>
                  <a:gd name="T43" fmla="*/ 7213 h 12800"/>
                  <a:gd name="T44" fmla="*/ 13778 w 13793"/>
                  <a:gd name="T45" fmla="*/ 1309 h 12800"/>
                  <a:gd name="T46" fmla="*/ 12481 w 13793"/>
                  <a:gd name="T47" fmla="*/ 0 h 12800"/>
                  <a:gd name="T48" fmla="*/ 12481 w 13793"/>
                  <a:gd name="T49" fmla="*/ 0 h 1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793" h="12800">
                    <a:moveTo>
                      <a:pt x="0" y="8524"/>
                    </a:moveTo>
                    <a:cubicBezTo>
                      <a:pt x="0" y="9245"/>
                      <a:pt x="590" y="9833"/>
                      <a:pt x="1309" y="9833"/>
                    </a:cubicBezTo>
                    <a:lnTo>
                      <a:pt x="5255" y="9833"/>
                    </a:lnTo>
                    <a:lnTo>
                      <a:pt x="5255" y="11475"/>
                    </a:lnTo>
                    <a:lnTo>
                      <a:pt x="2950" y="11475"/>
                    </a:lnTo>
                    <a:cubicBezTo>
                      <a:pt x="2590" y="11475"/>
                      <a:pt x="2288" y="11777"/>
                      <a:pt x="2288" y="12137"/>
                    </a:cubicBezTo>
                    <a:cubicBezTo>
                      <a:pt x="2288" y="12498"/>
                      <a:pt x="2590" y="12800"/>
                      <a:pt x="2950" y="12800"/>
                    </a:cubicBezTo>
                    <a:lnTo>
                      <a:pt x="10826" y="12800"/>
                    </a:lnTo>
                    <a:cubicBezTo>
                      <a:pt x="11186" y="12800"/>
                      <a:pt x="11488" y="12498"/>
                      <a:pt x="11488" y="12137"/>
                    </a:cubicBezTo>
                    <a:cubicBezTo>
                      <a:pt x="11488" y="11777"/>
                      <a:pt x="11186" y="11475"/>
                      <a:pt x="10826" y="11475"/>
                    </a:cubicBezTo>
                    <a:lnTo>
                      <a:pt x="8523" y="11475"/>
                    </a:lnTo>
                    <a:lnTo>
                      <a:pt x="8523" y="9833"/>
                    </a:lnTo>
                    <a:lnTo>
                      <a:pt x="12469" y="9833"/>
                    </a:lnTo>
                    <a:cubicBezTo>
                      <a:pt x="13190" y="9833"/>
                      <a:pt x="13778" y="9243"/>
                      <a:pt x="13778" y="8524"/>
                    </a:cubicBezTo>
                    <a:lnTo>
                      <a:pt x="13778" y="7861"/>
                    </a:lnTo>
                    <a:lnTo>
                      <a:pt x="0" y="7861"/>
                    </a:lnTo>
                    <a:lnTo>
                      <a:pt x="0" y="8524"/>
                    </a:lnTo>
                    <a:close/>
                    <a:moveTo>
                      <a:pt x="12481" y="0"/>
                    </a:moveTo>
                    <a:lnTo>
                      <a:pt x="1309" y="0"/>
                    </a:lnTo>
                    <a:cubicBezTo>
                      <a:pt x="588" y="0"/>
                      <a:pt x="0" y="591"/>
                      <a:pt x="0" y="1309"/>
                    </a:cubicBezTo>
                    <a:lnTo>
                      <a:pt x="0" y="7213"/>
                    </a:lnTo>
                    <a:lnTo>
                      <a:pt x="13778" y="7213"/>
                    </a:lnTo>
                    <a:lnTo>
                      <a:pt x="13778" y="1309"/>
                    </a:lnTo>
                    <a:cubicBezTo>
                      <a:pt x="13793" y="591"/>
                      <a:pt x="13202" y="0"/>
                      <a:pt x="12481" y="0"/>
                    </a:cubicBezTo>
                    <a:close/>
                    <a:moveTo>
                      <a:pt x="12481" y="0"/>
                    </a:move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7CC0CB75-B0F6-0DB3-84A0-2991AD74F628}"/>
                </a:ext>
              </a:extLst>
            </p:cNvPr>
            <p:cNvGrpSpPr/>
            <p:nvPr/>
          </p:nvGrpSpPr>
          <p:grpSpPr>
            <a:xfrm>
              <a:off x="660400" y="1663700"/>
              <a:ext cx="3705860" cy="2107352"/>
              <a:chOff x="660400" y="1676400"/>
              <a:chExt cx="3411220" cy="2107352"/>
            </a:xfrm>
          </p:grpSpPr>
          <p:sp>
            <p:nvSpPr>
              <p:cNvPr id="20" name="Text1">
                <a:extLst>
                  <a:ext uri="{FF2B5EF4-FFF2-40B4-BE49-F238E27FC236}">
                    <a16:creationId xmlns:a16="http://schemas.microsoft.com/office/drawing/2014/main" id="{A279D599-9E44-50F0-043D-205CFC05D6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2" y="2091753"/>
                <a:ext cx="3411218" cy="1691999"/>
              </a:xfrm>
              <a:prstGeom prst="rect">
                <a:avLst/>
              </a:prstGeom>
              <a:noFill/>
            </p:spPr>
            <p:txBody>
              <a:bodyPr wrap="square" anchor="t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" altLang="zh-CN" sz="1200" dirty="0">
                    <a:solidFill>
                      <a:schemeClr val="bg1"/>
                    </a:solidFill>
                    <a:effectLst/>
                  </a:rPr>
                  <a:t>GDPR / PIPL </a:t>
                </a:r>
                <a:r>
                  <a:rPr lang="zh-CN" altLang="en-US" sz="1200" dirty="0">
                    <a:solidFill>
                      <a:schemeClr val="bg1"/>
                    </a:solidFill>
                    <a:effectLst/>
                  </a:rPr>
                  <a:t>约束模型调用与数据落地</a:t>
                </a:r>
                <a:endParaRPr lang="en-US" altLang="zh-CN" sz="1200" dirty="0"/>
              </a:p>
            </p:txBody>
          </p:sp>
          <p:sp>
            <p:nvSpPr>
              <p:cNvPr id="21" name="Bullet1">
                <a:extLst>
                  <a:ext uri="{FF2B5EF4-FFF2-40B4-BE49-F238E27FC236}">
                    <a16:creationId xmlns:a16="http://schemas.microsoft.com/office/drawing/2014/main" id="{0485E1E1-4E39-4CE8-3ECC-F73968DDF3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0" y="1676400"/>
                <a:ext cx="3411220" cy="41535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solidFill>
                      <a:schemeClr val="bg1"/>
                    </a:solidFill>
                    <a:effectLst/>
                  </a:rPr>
                  <a:t>数据安全与合规</a:t>
                </a:r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23D07382-FF7E-B146-6529-6CD73320F272}"/>
                </a:ext>
              </a:extLst>
            </p:cNvPr>
            <p:cNvGrpSpPr/>
            <p:nvPr/>
          </p:nvGrpSpPr>
          <p:grpSpPr>
            <a:xfrm>
              <a:off x="660400" y="4026748"/>
              <a:ext cx="3705860" cy="830708"/>
              <a:chOff x="660400" y="1676400"/>
              <a:chExt cx="3411220" cy="830708"/>
            </a:xfrm>
          </p:grpSpPr>
          <p:sp>
            <p:nvSpPr>
              <p:cNvPr id="18" name="Text2">
                <a:extLst>
                  <a:ext uri="{FF2B5EF4-FFF2-40B4-BE49-F238E27FC236}">
                    <a16:creationId xmlns:a16="http://schemas.microsoft.com/office/drawing/2014/main" id="{E16F2921-927F-86C9-531F-0C16CE6B2C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2" y="2091754"/>
                <a:ext cx="3411218" cy="415354"/>
              </a:xfrm>
              <a:prstGeom prst="rect">
                <a:avLst/>
              </a:prstGeom>
              <a:noFill/>
            </p:spPr>
            <p:txBody>
              <a:bodyPr wrap="square" anchor="t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buNone/>
                </a:pPr>
                <a:r>
                  <a:rPr lang="zh-CN" altLang="en-US" sz="1200" dirty="0">
                    <a:solidFill>
                      <a:schemeClr val="bg1"/>
                    </a:solidFill>
                    <a:effectLst/>
                  </a:rPr>
                  <a:t>统企业 </a:t>
                </a:r>
                <a:r>
                  <a:rPr lang="en" altLang="zh-CN" sz="1200" dirty="0">
                    <a:solidFill>
                      <a:schemeClr val="bg1"/>
                    </a:solidFill>
                    <a:effectLst/>
                  </a:rPr>
                  <a:t>IT Stack </a:t>
                </a:r>
                <a:r>
                  <a:rPr lang="zh-CN" altLang="en-US" sz="1200" dirty="0">
                    <a:solidFill>
                      <a:schemeClr val="bg1"/>
                    </a:solidFill>
                    <a:effectLst/>
                  </a:rPr>
                  <a:t>碎片化，接口标准尚不统一。</a:t>
                </a:r>
              </a:p>
            </p:txBody>
          </p:sp>
          <p:sp>
            <p:nvSpPr>
              <p:cNvPr id="19" name="Bullet2">
                <a:extLst>
                  <a:ext uri="{FF2B5EF4-FFF2-40B4-BE49-F238E27FC236}">
                    <a16:creationId xmlns:a16="http://schemas.microsoft.com/office/drawing/2014/main" id="{83906878-44B6-0BFF-C93E-A734066FA8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0" y="1676400"/>
                <a:ext cx="3411220" cy="41535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solidFill>
                      <a:schemeClr val="bg1"/>
                    </a:solidFill>
                    <a:effectLst/>
                  </a:rPr>
                  <a:t>集成复杂度</a:t>
                </a:r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BC88CDE2-8F94-1EC3-6B03-3DE1DCD90B0C}"/>
                </a:ext>
              </a:extLst>
            </p:cNvPr>
            <p:cNvGrpSpPr/>
            <p:nvPr/>
          </p:nvGrpSpPr>
          <p:grpSpPr>
            <a:xfrm>
              <a:off x="7813040" y="1663700"/>
              <a:ext cx="3705860" cy="985150"/>
              <a:chOff x="660400" y="1676400"/>
              <a:chExt cx="3411220" cy="985150"/>
            </a:xfrm>
          </p:grpSpPr>
          <p:sp>
            <p:nvSpPr>
              <p:cNvPr id="16" name="Text3">
                <a:extLst>
                  <a:ext uri="{FF2B5EF4-FFF2-40B4-BE49-F238E27FC236}">
                    <a16:creationId xmlns:a16="http://schemas.microsoft.com/office/drawing/2014/main" id="{FA7C668E-F5D3-EE48-E7AD-14A3DB6ECC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2" y="2091754"/>
                <a:ext cx="3411218" cy="569796"/>
              </a:xfrm>
              <a:prstGeom prst="rect">
                <a:avLst/>
              </a:prstGeom>
              <a:noFill/>
            </p:spPr>
            <p:txBody>
              <a:bodyPr wrap="square" anchor="t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buNone/>
                </a:pPr>
                <a:r>
                  <a:rPr lang="zh-CN" altLang="en-US" sz="1200" dirty="0">
                    <a:solidFill>
                      <a:schemeClr val="bg1"/>
                    </a:solidFill>
                    <a:effectLst/>
                  </a:rPr>
                  <a:t>公场景容错率低，生成式错误成本高。</a:t>
                </a:r>
              </a:p>
            </p:txBody>
          </p:sp>
          <p:sp>
            <p:nvSpPr>
              <p:cNvPr id="17" name="Bullet3">
                <a:extLst>
                  <a:ext uri="{FF2B5EF4-FFF2-40B4-BE49-F238E27FC236}">
                    <a16:creationId xmlns:a16="http://schemas.microsoft.com/office/drawing/2014/main" id="{B4B67E86-42A2-FB1B-2BD9-EF3FD844E3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0" y="1676400"/>
                <a:ext cx="3411220" cy="41535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solidFill>
                      <a:schemeClr val="bg1"/>
                    </a:solidFill>
                    <a:effectLst/>
                  </a:rPr>
                  <a:t>幻觉与准确率</a:t>
                </a:r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C0B58B3F-F372-4170-34D1-DC935D73B3C5}"/>
                </a:ext>
              </a:extLst>
            </p:cNvPr>
            <p:cNvGrpSpPr/>
            <p:nvPr/>
          </p:nvGrpSpPr>
          <p:grpSpPr>
            <a:xfrm>
              <a:off x="7813040" y="4026748"/>
              <a:ext cx="3705860" cy="2107352"/>
              <a:chOff x="660400" y="1676400"/>
              <a:chExt cx="3411220" cy="2107352"/>
            </a:xfrm>
          </p:grpSpPr>
          <p:sp>
            <p:nvSpPr>
              <p:cNvPr id="14" name="Text4">
                <a:extLst>
                  <a:ext uri="{FF2B5EF4-FFF2-40B4-BE49-F238E27FC236}">
                    <a16:creationId xmlns:a16="http://schemas.microsoft.com/office/drawing/2014/main" id="{F80A145A-0551-E81B-0389-F4B1C829F9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2" y="2091753"/>
                <a:ext cx="3411218" cy="1691999"/>
              </a:xfrm>
              <a:prstGeom prst="rect">
                <a:avLst/>
              </a:prstGeom>
              <a:noFill/>
            </p:spPr>
            <p:txBody>
              <a:bodyPr wrap="square" anchor="t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buNone/>
                </a:pPr>
                <a:r>
                  <a:rPr lang="zh-CN" altLang="en-US" sz="1200" dirty="0">
                    <a:solidFill>
                      <a:schemeClr val="bg1"/>
                    </a:solidFill>
                    <a:effectLst/>
                  </a:rPr>
                  <a:t>公场景容错率低，生成式错误成本高。</a:t>
                </a:r>
              </a:p>
            </p:txBody>
          </p:sp>
          <p:sp>
            <p:nvSpPr>
              <p:cNvPr id="15" name="Bullet4">
                <a:extLst>
                  <a:ext uri="{FF2B5EF4-FFF2-40B4-BE49-F238E27FC236}">
                    <a16:creationId xmlns:a16="http://schemas.microsoft.com/office/drawing/2014/main" id="{D1FC81D5-DBAF-A642-103C-924B121629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400" y="1676400"/>
                <a:ext cx="3411220" cy="41535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solidFill>
                      <a:schemeClr val="bg1"/>
                    </a:solidFill>
                    <a:effectLst/>
                  </a:rPr>
                  <a:t>付费心智</a:t>
                </a:r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8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0DF0E9-8ADD-35B6-AB69-FF77BC073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Opportunity Map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EC753F4-66CA-4851-87DB-CE6588503117}"/>
              </a:ext>
            </a:extLst>
          </p:cNvPr>
          <p:cNvSpPr txBox="1"/>
          <p:nvPr/>
        </p:nvSpPr>
        <p:spPr>
          <a:xfrm>
            <a:off x="561109" y="1235002"/>
            <a:ext cx="11069782" cy="70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四条主线：垂直 </a:t>
            </a:r>
            <a:r>
              <a:rPr lang="en" altLang="zh-CN" dirty="0"/>
              <a:t>Copilot</a:t>
            </a:r>
            <a:r>
              <a:rPr lang="zh-CN" altLang="en" dirty="0"/>
              <a:t>、</a:t>
            </a:r>
            <a:r>
              <a:rPr lang="en" altLang="zh-CN" dirty="0"/>
              <a:t>Agent </a:t>
            </a:r>
            <a:r>
              <a:rPr lang="zh-CN" altLang="en-US" dirty="0"/>
              <a:t>工作流、实时会议洞察、低代码插件。</a:t>
            </a:r>
            <a:br>
              <a:rPr lang="zh-CN" altLang="en-US" dirty="0"/>
            </a:br>
            <a:r>
              <a:rPr lang="zh-CN" altLang="en-US" dirty="0"/>
              <a:t>如果把“有效覆盖”拆开，就是：</a:t>
            </a:r>
            <a:r>
              <a:rPr lang="zh-CN" altLang="en-US" b="1" dirty="0">
                <a:effectLst/>
              </a:rPr>
              <a:t>明确 </a:t>
            </a:r>
            <a:r>
              <a:rPr lang="en" altLang="zh-CN" b="1" dirty="0">
                <a:effectLst/>
              </a:rPr>
              <a:t>ROI + </a:t>
            </a:r>
            <a:r>
              <a:rPr lang="zh-CN" altLang="en-US" b="1" dirty="0">
                <a:effectLst/>
              </a:rPr>
              <a:t>嵌入最短路径 </a:t>
            </a:r>
            <a:r>
              <a:rPr lang="en-US" altLang="zh-CN" b="1" dirty="0">
                <a:effectLst/>
              </a:rPr>
              <a:t>+ </a:t>
            </a:r>
            <a:r>
              <a:rPr lang="zh-CN" altLang="en-US" b="1" dirty="0">
                <a:effectLst/>
              </a:rPr>
              <a:t>建立安全信任</a:t>
            </a:r>
            <a:r>
              <a:rPr lang="zh-CN" altLang="en-US" dirty="0"/>
              <a:t>。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E6F339F3-0AA4-0BF5-ADE4-9467762A2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016587"/>
              </p:ext>
            </p:extLst>
          </p:nvPr>
        </p:nvGraphicFramePr>
        <p:xfrm>
          <a:off x="670560" y="2592977"/>
          <a:ext cx="10641873" cy="3030021"/>
        </p:xfrm>
        <a:graphic>
          <a:graphicData uri="http://schemas.openxmlformats.org/drawingml/2006/table">
            <a:tbl>
              <a:tblPr/>
              <a:tblGrid>
                <a:gridCol w="3547291">
                  <a:extLst>
                    <a:ext uri="{9D8B030D-6E8A-4147-A177-3AD203B41FA5}">
                      <a16:colId xmlns:a16="http://schemas.microsoft.com/office/drawing/2014/main" val="2431052682"/>
                    </a:ext>
                  </a:extLst>
                </a:gridCol>
                <a:gridCol w="3547291">
                  <a:extLst>
                    <a:ext uri="{9D8B030D-6E8A-4147-A177-3AD203B41FA5}">
                      <a16:colId xmlns:a16="http://schemas.microsoft.com/office/drawing/2014/main" val="1344004648"/>
                    </a:ext>
                  </a:extLst>
                </a:gridCol>
                <a:gridCol w="3547291">
                  <a:extLst>
                    <a:ext uri="{9D8B030D-6E8A-4147-A177-3AD203B41FA5}">
                      <a16:colId xmlns:a16="http://schemas.microsoft.com/office/drawing/2014/main" val="3315090890"/>
                    </a:ext>
                  </a:extLst>
                </a:gridCol>
              </a:tblGrid>
              <a:tr h="45398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赛道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切入空位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关键壁垒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33393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垂直 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Copilot (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财务、法务、人力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数据结构化程度高，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ROI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容易核算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行业知识图谱 </a:t>
                      </a:r>
                      <a:r>
                        <a:rPr lang="en-US" altLang="zh-CN" sz="140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安全沙箱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470543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Agent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工作流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跨工具自动化（收件箱 → 写稿 → 排期）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" sz="1400">
                          <a:solidFill>
                            <a:schemeClr val="bg1"/>
                          </a:solidFill>
                        </a:rPr>
                        <a:t>API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桥接 </a:t>
                      </a:r>
                      <a:r>
                        <a:rPr lang="en-US" altLang="zh-CN" sz="140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任务调度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920756"/>
                  </a:ext>
                </a:extLst>
              </a:tr>
              <a:tr h="7033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实时会议洞察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多语同传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任务追踪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语音识别精度 </a:t>
                      </a:r>
                      <a:r>
                        <a:rPr lang="en-US" altLang="zh-CN" sz="140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操作系统级 </a:t>
                      </a:r>
                      <a:r>
                        <a:rPr lang="en" sz="1400">
                          <a:solidFill>
                            <a:schemeClr val="bg1"/>
                          </a:solidFill>
                        </a:rPr>
                        <a:t>Hook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822976"/>
                  </a:ext>
                </a:extLst>
              </a:tr>
              <a:tr h="4659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低代码 </a:t>
                      </a:r>
                      <a:r>
                        <a:rPr lang="en" sz="1400">
                          <a:solidFill>
                            <a:schemeClr val="bg1"/>
                          </a:solidFill>
                        </a:rPr>
                        <a:t>AI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插件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为现有 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</a:rPr>
                        <a:t>SaaS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加速出海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域适配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</a:rPr>
                        <a:t>监管合规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37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248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79A636A-1C24-443A-4CB8-E138A8D86A2F}"/>
              </a:ext>
            </a:extLst>
          </p:cNvPr>
          <p:cNvSpPr txBox="1"/>
          <p:nvPr/>
        </p:nvSpPr>
        <p:spPr>
          <a:xfrm>
            <a:off x="1562783" y="2573687"/>
            <a:ext cx="9066433" cy="19504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3200" b="1" u="none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用户只为确定性买单；</a:t>
            </a:r>
            <a:br>
              <a:rPr lang="zh-CN" altLang="en-US" dirty="0"/>
            </a:br>
            <a:r>
              <a:rPr lang="zh-CN" altLang="en-US" dirty="0"/>
              <a:t>流量再大，不转化等于零；</a:t>
            </a:r>
            <a:br>
              <a:rPr lang="zh-CN" altLang="en-US" dirty="0"/>
            </a:br>
            <a:r>
              <a:rPr lang="zh-CN" altLang="en-US" dirty="0"/>
              <a:t>把 </a:t>
            </a:r>
            <a:r>
              <a:rPr lang="en" altLang="zh-CN" dirty="0"/>
              <a:t>AI </a:t>
            </a:r>
            <a:r>
              <a:rPr lang="zh-CN" altLang="en-US" dirty="0"/>
              <a:t>做到“看不见”，才是真正的生产力革命。</a:t>
            </a:r>
          </a:p>
        </p:txBody>
      </p:sp>
    </p:spTree>
    <p:extLst>
      <p:ext uri="{BB962C8B-B14F-4D97-AF65-F5344CB8AC3E}">
        <p14:creationId xmlns:p14="http://schemas.microsoft.com/office/powerpoint/2010/main" val="956097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文本&#10;&#10;AI 生成的内容可能不正确。">
            <a:extLst>
              <a:ext uri="{FF2B5EF4-FFF2-40B4-BE49-F238E27FC236}">
                <a16:creationId xmlns:a16="http://schemas.microsoft.com/office/drawing/2014/main" id="{CF1F7511-A5EE-5861-CDA1-C7B725A4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489" y="2957203"/>
            <a:ext cx="2729022" cy="94359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BD1470C-8529-0AA8-77DC-ED3F381CC850}"/>
              </a:ext>
            </a:extLst>
          </p:cNvPr>
          <p:cNvSpPr txBox="1"/>
          <p:nvPr/>
        </p:nvSpPr>
        <p:spPr>
          <a:xfrm>
            <a:off x="4778710" y="6149509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www.</a:t>
            </a:r>
            <a:r>
              <a:rPr lang="zh-CN" altLang="en-US" dirty="0">
                <a:solidFill>
                  <a:schemeClr val="bg1"/>
                </a:solidFill>
              </a:rPr>
              <a:t>100aiapps.c</a:t>
            </a:r>
            <a:r>
              <a:rPr lang="en-US" altLang="zh-CN" dirty="0">
                <a:solidFill>
                  <a:schemeClr val="bg1"/>
                </a:solidFill>
              </a:rPr>
              <a:t>n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81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F535D91-21F4-5CAB-3215-08D1FD0FC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48745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7C716F5-2835-1B7C-F139-6AF1C1F86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316" y="0"/>
            <a:ext cx="350936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19C663B-2F34-4495-2B80-CCE7EBB24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254" y="0"/>
            <a:ext cx="3479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08B475-4911-2C52-E5E9-ACB3966CB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77" y="2375498"/>
            <a:ext cx="4595446" cy="1325563"/>
          </a:xfrm>
        </p:spPr>
        <p:txBody>
          <a:bodyPr/>
          <a:lstStyle/>
          <a:p>
            <a:r>
              <a:rPr lang="zh-CN" altLang="en-US" dirty="0"/>
              <a:t>全球 </a:t>
            </a:r>
            <a:r>
              <a:rPr lang="en" altLang="zh-CN" dirty="0"/>
              <a:t>Top100 </a:t>
            </a:r>
            <a:r>
              <a:rPr lang="zh-CN" altLang="en-US" dirty="0"/>
              <a:t>总览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9D1F36E-A554-C8E1-95B1-A3E7ABF94F31}"/>
              </a:ext>
            </a:extLst>
          </p:cNvPr>
          <p:cNvSpPr txBox="1"/>
          <p:nvPr/>
        </p:nvSpPr>
        <p:spPr>
          <a:xfrm>
            <a:off x="750277" y="3464277"/>
            <a:ext cx="4929554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b="1" dirty="0">
                <a:effectLst/>
              </a:rPr>
              <a:t>100 </a:t>
            </a:r>
            <a:r>
              <a:rPr lang="zh-CN" altLang="en-US" b="1" dirty="0">
                <a:effectLst/>
              </a:rPr>
              <a:t>款应用 </a:t>
            </a:r>
            <a:r>
              <a:rPr lang="en-US" altLang="zh-CN" b="1" dirty="0">
                <a:effectLst/>
              </a:rPr>
              <a:t>= 38 </a:t>
            </a:r>
            <a:r>
              <a:rPr lang="zh-CN" altLang="en-US" b="1" dirty="0">
                <a:effectLst/>
              </a:rPr>
              <a:t>亿月活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zh-CN" altLang="en-US" dirty="0"/>
              <a:t>前五名吃掉 </a:t>
            </a:r>
            <a:r>
              <a:rPr lang="en-US" altLang="zh-CN" dirty="0"/>
              <a:t>51 %</a:t>
            </a:r>
            <a:r>
              <a:rPr lang="zh-CN" altLang="en-US" dirty="0"/>
              <a:t>，剩余 </a:t>
            </a:r>
            <a:r>
              <a:rPr lang="en-US" altLang="zh-CN" dirty="0"/>
              <a:t>95 </a:t>
            </a:r>
            <a:r>
              <a:rPr lang="zh-CN" altLang="en-US" dirty="0"/>
              <a:t>款瓜分 </a:t>
            </a:r>
            <a:r>
              <a:rPr lang="en-US" altLang="zh-CN" dirty="0"/>
              <a:t>49 %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zh-CN" altLang="en-US" dirty="0"/>
              <a:t>形成“头部寡头 </a:t>
            </a:r>
            <a:r>
              <a:rPr lang="en-US" altLang="zh-CN" dirty="0"/>
              <a:t>+ </a:t>
            </a:r>
            <a:r>
              <a:rPr lang="zh-CN" altLang="en-US" dirty="0"/>
              <a:t>长尾万花筒”的二八结构。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5F83C06-1DBD-33F7-AC31-063E3F40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968" y="1806098"/>
            <a:ext cx="6390849" cy="345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98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3D37B2-50B6-01D5-D982-A8333353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月活 </a:t>
            </a:r>
            <a:r>
              <a:rPr lang="en" altLang="zh-CN" dirty="0"/>
              <a:t>vs </a:t>
            </a:r>
            <a:r>
              <a:rPr lang="zh-CN" altLang="en-US" dirty="0"/>
              <a:t>收入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F7E6253-0F78-527C-9F7D-7D2886B70736}"/>
              </a:ext>
            </a:extLst>
          </p:cNvPr>
          <p:cNvSpPr txBox="1"/>
          <p:nvPr/>
        </p:nvSpPr>
        <p:spPr>
          <a:xfrm>
            <a:off x="561109" y="1235002"/>
            <a:ext cx="11069782" cy="70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虽然 </a:t>
            </a:r>
            <a:r>
              <a:rPr lang="en" altLang="zh-CN" dirty="0"/>
              <a:t>MAU </a:t>
            </a:r>
            <a:r>
              <a:rPr lang="zh-CN" altLang="en-US" dirty="0"/>
              <a:t>高度集中，但收入占比更向办公、设计、开发等“可量化 </a:t>
            </a:r>
            <a:r>
              <a:rPr lang="en" altLang="zh-CN" dirty="0"/>
              <a:t>ROI”</a:t>
            </a:r>
            <a:r>
              <a:rPr lang="zh-CN" altLang="en-US" dirty="0"/>
              <a:t>场景倾斜。</a:t>
            </a:r>
            <a:br>
              <a:rPr lang="zh-CN" altLang="en-US" dirty="0"/>
            </a:br>
            <a:r>
              <a:rPr lang="zh-CN" altLang="en-US" b="1" dirty="0">
                <a:effectLst/>
              </a:rPr>
              <a:t>效率越可衡量，付费越顺畅</a:t>
            </a:r>
            <a:r>
              <a:rPr lang="en-US" altLang="zh-CN" dirty="0"/>
              <a:t>——</a:t>
            </a:r>
            <a:r>
              <a:rPr lang="zh-CN" altLang="en-US" dirty="0"/>
              <a:t>这条经验贯穿后面所有案例。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717EFDA-6C6B-BAE0-9B06-6E9BFA3AF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17" y="2136787"/>
            <a:ext cx="11109965" cy="399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5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6F7009-809E-E097-04BE-BDF4AB059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8" y="2340221"/>
            <a:ext cx="10515600" cy="1325563"/>
          </a:xfrm>
        </p:spPr>
        <p:txBody>
          <a:bodyPr/>
          <a:lstStyle/>
          <a:p>
            <a:r>
              <a:rPr lang="en" altLang="zh-CN" dirty="0"/>
              <a:t>ChatGPT = </a:t>
            </a:r>
            <a:r>
              <a:rPr lang="zh-CN" altLang="en-US" dirty="0"/>
              <a:t>尺度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6DCE2B5-029D-BDD7-9495-DA4B61E69CF4}"/>
              </a:ext>
            </a:extLst>
          </p:cNvPr>
          <p:cNvSpPr txBox="1"/>
          <p:nvPr/>
        </p:nvSpPr>
        <p:spPr>
          <a:xfrm>
            <a:off x="1122219" y="3429000"/>
            <a:ext cx="4604024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b="1" dirty="0">
                <a:effectLst/>
              </a:rPr>
              <a:t>10</a:t>
            </a:r>
            <a:r>
              <a:rPr lang="zh-CN" altLang="en-US" b="1" dirty="0">
                <a:effectLst/>
              </a:rPr>
              <a:t>亿 </a:t>
            </a:r>
            <a:r>
              <a:rPr lang="en" altLang="zh-CN" b="1" dirty="0">
                <a:effectLst/>
              </a:rPr>
              <a:t>MAU</a:t>
            </a:r>
            <a:r>
              <a:rPr lang="zh-CN" altLang="en" dirty="0"/>
              <a:t>，</a:t>
            </a:r>
            <a:r>
              <a:rPr lang="zh-CN" altLang="en-US" dirty="0"/>
              <a:t>独占 </a:t>
            </a:r>
            <a:r>
              <a:rPr lang="en-US" altLang="zh-CN" dirty="0"/>
              <a:t>26.5 % </a:t>
            </a:r>
            <a:r>
              <a:rPr lang="zh-CN" altLang="en-US" dirty="0"/>
              <a:t>流量。</a:t>
            </a:r>
            <a:br>
              <a:rPr lang="zh-CN" altLang="en-US" dirty="0"/>
            </a:br>
            <a:r>
              <a:rPr lang="zh-CN" altLang="en-US" dirty="0"/>
              <a:t>它像一把刻度尺，让我们衡量其他产品创新是否真正缩短了“问题至结果”的路径。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64F1025-06C1-5116-55D9-22A0D8D67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622" y="1759861"/>
            <a:ext cx="4126875" cy="381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7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D49192-48B4-E9CE-FAFA-279547F4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国产 </a:t>
            </a:r>
            <a:r>
              <a:rPr lang="en-US" altLang="zh-CN" dirty="0"/>
              <a:t>+ </a:t>
            </a:r>
            <a:r>
              <a:rPr lang="zh-CN" altLang="en-US" dirty="0"/>
              <a:t>出海 </a:t>
            </a:r>
            <a:r>
              <a:rPr lang="en-US" altLang="zh-CN" dirty="0"/>
              <a:t>= 40 %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CEE9C3F-BAEB-0D0A-F54D-7671E070E579}"/>
              </a:ext>
            </a:extLst>
          </p:cNvPr>
          <p:cNvSpPr txBox="1"/>
          <p:nvPr/>
        </p:nvSpPr>
        <p:spPr>
          <a:xfrm>
            <a:off x="561109" y="1235002"/>
            <a:ext cx="11069782" cy="102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本土 </a:t>
            </a:r>
            <a:r>
              <a:rPr lang="en-US" altLang="zh-CN" dirty="0"/>
              <a:t>+ </a:t>
            </a:r>
            <a:r>
              <a:rPr lang="zh-CN" altLang="en-US" dirty="0"/>
              <a:t>出海合计 </a:t>
            </a:r>
            <a:r>
              <a:rPr lang="en-US" altLang="zh-CN" b="1" dirty="0">
                <a:effectLst/>
              </a:rPr>
              <a:t>40 % </a:t>
            </a:r>
            <a:r>
              <a:rPr lang="zh-CN" altLang="en-US" b="1" dirty="0">
                <a:effectLst/>
              </a:rPr>
              <a:t>流量</a:t>
            </a:r>
            <a:r>
              <a:rPr lang="zh-CN" altLang="en-US" dirty="0"/>
              <a:t>。</a:t>
            </a:r>
            <a:br>
              <a:rPr lang="zh-CN" altLang="en-US" dirty="0"/>
            </a:br>
            <a:r>
              <a:rPr lang="en" altLang="zh-CN" dirty="0" err="1"/>
              <a:t>DeepSeek</a:t>
            </a:r>
            <a:r>
              <a:rPr lang="en" altLang="zh-CN" dirty="0"/>
              <a:t> </a:t>
            </a:r>
            <a:r>
              <a:rPr lang="zh-CN" altLang="en" dirty="0"/>
              <a:t>（</a:t>
            </a:r>
            <a:r>
              <a:rPr lang="zh-CN" altLang="en-US" dirty="0"/>
              <a:t>内容</a:t>
            </a:r>
            <a:r>
              <a:rPr lang="en-US" altLang="zh-CN" dirty="0"/>
              <a:t>+</a:t>
            </a:r>
            <a:r>
              <a:rPr lang="zh-CN" altLang="en-US" dirty="0"/>
              <a:t>搜索闭环）与 </a:t>
            </a:r>
            <a:r>
              <a:rPr lang="en" altLang="zh-CN" dirty="0" err="1"/>
              <a:t>SeaArt</a:t>
            </a:r>
            <a:r>
              <a:rPr lang="zh-CN" altLang="en" dirty="0"/>
              <a:t>、</a:t>
            </a:r>
            <a:r>
              <a:rPr lang="en" altLang="zh-CN" dirty="0" err="1"/>
              <a:t>Hypic</a:t>
            </a:r>
            <a:r>
              <a:rPr lang="en" altLang="zh-CN" dirty="0"/>
              <a:t> </a:t>
            </a:r>
            <a:r>
              <a:rPr lang="zh-CN" altLang="en" dirty="0"/>
              <a:t>（</a:t>
            </a:r>
            <a:r>
              <a:rPr lang="zh-CN" altLang="en-US" dirty="0"/>
              <a:t>卖结果的设计工具）分别在国内与海外完成突破。</a:t>
            </a:r>
            <a:br>
              <a:rPr lang="zh-CN" altLang="en-US" dirty="0"/>
            </a:br>
            <a:r>
              <a:rPr lang="zh-CN" altLang="en-US" dirty="0"/>
              <a:t>“全球舞台 </a:t>
            </a:r>
            <a:r>
              <a:rPr lang="en-US" altLang="zh-CN" dirty="0"/>
              <a:t>+ </a:t>
            </a:r>
            <a:r>
              <a:rPr lang="zh-CN" altLang="en-US" dirty="0"/>
              <a:t>垂直 </a:t>
            </a:r>
            <a:r>
              <a:rPr lang="en" altLang="zh-CN" dirty="0"/>
              <a:t>ROI” </a:t>
            </a:r>
            <a:r>
              <a:rPr lang="zh-CN" altLang="en-US" dirty="0"/>
              <a:t>成为中国团队的双重杠杆。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267A627-B076-9FE7-FFE6-0BCE6A0B7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15" y="2471591"/>
            <a:ext cx="2804031" cy="413112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EC81F2F-F56E-2B61-C4AF-A784F0CBD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175" y="2471591"/>
            <a:ext cx="3719436" cy="413112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A62E514-1950-BC44-796F-8908428A2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144" y="2471591"/>
            <a:ext cx="3719436" cy="413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3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C5410F-E27E-5C07-7341-D1E9547B1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赛道再分层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33B3DBB3-0B2E-6F7A-FF0F-DEE002C79DA4}"/>
              </a:ext>
            </a:extLst>
          </p:cNvPr>
          <p:cNvSpPr txBox="1"/>
          <p:nvPr/>
        </p:nvSpPr>
        <p:spPr>
          <a:xfrm flipH="1">
            <a:off x="831253" y="1172248"/>
            <a:ext cx="9017946" cy="6184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b" anchorCtr="0">
            <a:normAutofit/>
          </a:bodyPr>
          <a:lstStyle/>
          <a:p>
            <a:pPr marL="0" marR="0" lvl="0" indent="0" algn="ctr" defTabSz="913765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b="1" dirty="0">
                <a:solidFill>
                  <a:schemeClr val="bg1"/>
                </a:solidFill>
              </a:rPr>
              <a:t>我们用“工具→工作流→结果”三层模型评估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C401B37C-6A75-8491-9E22-FCB343DE7D37}"/>
              </a:ext>
            </a:extLst>
          </p:cNvPr>
          <p:cNvGrpSpPr/>
          <p:nvPr/>
        </p:nvGrpSpPr>
        <p:grpSpPr>
          <a:xfrm>
            <a:off x="-2724766" y="1997178"/>
            <a:ext cx="10198103" cy="3886200"/>
            <a:chOff x="800099" y="2247900"/>
            <a:chExt cx="10198103" cy="3886200"/>
          </a:xfrm>
        </p:grpSpPr>
        <p:sp>
          <p:nvSpPr>
            <p:cNvPr id="45" name="Bullet1">
              <a:extLst>
                <a:ext uri="{FF2B5EF4-FFF2-40B4-BE49-F238E27FC236}">
                  <a16:creationId xmlns:a16="http://schemas.microsoft.com/office/drawing/2014/main" id="{8C5377A1-9FC4-7F9C-9F65-3F22AC84273A}"/>
                </a:ext>
              </a:extLst>
            </p:cNvPr>
            <p:cNvSpPr txBox="1"/>
            <p:nvPr/>
          </p:nvSpPr>
          <p:spPr>
            <a:xfrm flipH="1">
              <a:off x="1765301" y="4979770"/>
              <a:ext cx="4266219" cy="532713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algn="r"/>
              <a:r>
                <a:rPr lang="zh-CN" altLang="en-US" b="1" dirty="0">
                  <a:solidFill>
                    <a:schemeClr val="bg1"/>
                  </a:solidFill>
                  <a:effectLst/>
                </a:rPr>
                <a:t>结果层</a:t>
              </a:r>
              <a:endParaRPr kumimoji="1"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1">
              <a:extLst>
                <a:ext uri="{FF2B5EF4-FFF2-40B4-BE49-F238E27FC236}">
                  <a16:creationId xmlns:a16="http://schemas.microsoft.com/office/drawing/2014/main" id="{96DA4661-BFA8-60F5-6C33-9C661262DF67}"/>
                </a:ext>
              </a:extLst>
            </p:cNvPr>
            <p:cNvSpPr txBox="1"/>
            <p:nvPr/>
          </p:nvSpPr>
          <p:spPr>
            <a:xfrm flipH="1">
              <a:off x="1765299" y="5512483"/>
              <a:ext cx="4266219" cy="601713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/>
                  </a:solidFill>
                </a:rPr>
                <a:t>直接对 </a:t>
              </a:r>
              <a:r>
                <a:rPr lang="en" altLang="zh-CN" sz="1200" dirty="0">
                  <a:solidFill>
                    <a:schemeClr val="bg1"/>
                  </a:solidFill>
                </a:rPr>
                <a:t>KPI </a:t>
              </a:r>
              <a:r>
                <a:rPr lang="zh-CN" altLang="en-US" sz="1200" dirty="0">
                  <a:solidFill>
                    <a:schemeClr val="bg1"/>
                  </a:solidFill>
                </a:rPr>
                <a:t>负责</a:t>
              </a:r>
              <a:endParaRPr kumimoji="1" lang="en-US" altLang="zh-CN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47" name="Line1">
              <a:extLst>
                <a:ext uri="{FF2B5EF4-FFF2-40B4-BE49-F238E27FC236}">
                  <a16:creationId xmlns:a16="http://schemas.microsoft.com/office/drawing/2014/main" id="{8E7EB221-B502-0150-BBDC-38BD61F1267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87849" y="5417416"/>
              <a:ext cx="911910" cy="1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Bullet2">
              <a:extLst>
                <a:ext uri="{FF2B5EF4-FFF2-40B4-BE49-F238E27FC236}">
                  <a16:creationId xmlns:a16="http://schemas.microsoft.com/office/drawing/2014/main" id="{1ED51283-182A-D866-2682-DD16F77E1248}"/>
                </a:ext>
              </a:extLst>
            </p:cNvPr>
            <p:cNvSpPr txBox="1"/>
            <p:nvPr/>
          </p:nvSpPr>
          <p:spPr>
            <a:xfrm flipH="1">
              <a:off x="1297525" y="3665124"/>
              <a:ext cx="4266219" cy="532713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algn="r"/>
              <a:r>
                <a:rPr lang="zh-CN" altLang="en-US" b="1" dirty="0">
                  <a:solidFill>
                    <a:schemeClr val="bg1"/>
                  </a:solidFill>
                  <a:effectLst/>
                </a:rPr>
                <a:t>工作流层</a:t>
              </a:r>
              <a:endParaRPr kumimoji="1"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2">
              <a:extLst>
                <a:ext uri="{FF2B5EF4-FFF2-40B4-BE49-F238E27FC236}">
                  <a16:creationId xmlns:a16="http://schemas.microsoft.com/office/drawing/2014/main" id="{4E8D6EE6-3BA4-A9E5-00F2-8E6A70B1AB4B}"/>
                </a:ext>
              </a:extLst>
            </p:cNvPr>
            <p:cNvSpPr txBox="1"/>
            <p:nvPr/>
          </p:nvSpPr>
          <p:spPr>
            <a:xfrm flipH="1">
              <a:off x="1297523" y="4197837"/>
              <a:ext cx="4266219" cy="601713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/>
                  </a:solidFill>
                </a:rPr>
                <a:t>为业务节点提速</a:t>
              </a:r>
              <a:endParaRPr kumimoji="1" lang="en-US" altLang="zh-CN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43" name="Line2">
              <a:extLst>
                <a:ext uri="{FF2B5EF4-FFF2-40B4-BE49-F238E27FC236}">
                  <a16:creationId xmlns:a16="http://schemas.microsoft.com/office/drawing/2014/main" id="{C9FE0B0C-28AC-5C45-799F-F885CEFA9A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20073" y="4102770"/>
              <a:ext cx="911910" cy="1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6EB28718-4CD5-C016-FE63-31A15DE72F7C}"/>
                </a:ext>
              </a:extLst>
            </p:cNvPr>
            <p:cNvGrpSpPr/>
            <p:nvPr/>
          </p:nvGrpSpPr>
          <p:grpSpPr>
            <a:xfrm>
              <a:off x="6731982" y="2247900"/>
              <a:ext cx="4266220" cy="3886200"/>
              <a:chOff x="6731982" y="2247900"/>
              <a:chExt cx="4266220" cy="3886200"/>
            </a:xfrm>
          </p:grpSpPr>
          <p:sp>
            <p:nvSpPr>
              <p:cNvPr id="32" name="îšlïḑê">
                <a:extLst>
                  <a:ext uri="{FF2B5EF4-FFF2-40B4-BE49-F238E27FC236}">
                    <a16:creationId xmlns:a16="http://schemas.microsoft.com/office/drawing/2014/main" id="{D87B5DB1-D20D-C76B-0655-1EF861D642C4}"/>
                  </a:ext>
                </a:extLst>
              </p:cNvPr>
              <p:cNvSpPr/>
              <p:nvPr/>
            </p:nvSpPr>
            <p:spPr>
              <a:xfrm flipH="1">
                <a:off x="6731982" y="2247900"/>
                <a:ext cx="4266220" cy="3886200"/>
              </a:xfrm>
              <a:custGeom>
                <a:avLst/>
                <a:gdLst>
                  <a:gd name="connsiteX0" fmla="*/ 1535827 w 3073652"/>
                  <a:gd name="connsiteY0" fmla="*/ 0 h 2799862"/>
                  <a:gd name="connsiteX1" fmla="*/ 2547104 w 3073652"/>
                  <a:gd name="connsiteY1" fmla="*/ 0 h 2799862"/>
                  <a:gd name="connsiteX2" fmla="*/ 3003953 w 3073652"/>
                  <a:gd name="connsiteY2" fmla="*/ 789506 h 2799862"/>
                  <a:gd name="connsiteX3" fmla="*/ 2498314 w 3073652"/>
                  <a:gd name="connsiteY3" fmla="*/ 1663285 h 2799862"/>
                  <a:gd name="connsiteX4" fmla="*/ 1992676 w 3073652"/>
                  <a:gd name="connsiteY4" fmla="*/ 2537063 h 2799862"/>
                  <a:gd name="connsiteX5" fmla="*/ 1083413 w 3073652"/>
                  <a:gd name="connsiteY5" fmla="*/ 2537063 h 2799862"/>
                  <a:gd name="connsiteX6" fmla="*/ 577775 w 3073652"/>
                  <a:gd name="connsiteY6" fmla="*/ 1663285 h 2799862"/>
                  <a:gd name="connsiteX7" fmla="*/ 72136 w 3073652"/>
                  <a:gd name="connsiteY7" fmla="*/ 789506 h 2799862"/>
                  <a:gd name="connsiteX8" fmla="*/ 528985 w 3073652"/>
                  <a:gd name="connsiteY8" fmla="*/ 0 h 2799862"/>
                  <a:gd name="connsiteX9" fmla="*/ 1535827 w 3073652"/>
                  <a:gd name="connsiteY9" fmla="*/ 0 h 2799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73652" h="2799862">
                    <a:moveTo>
                      <a:pt x="1535827" y="0"/>
                    </a:moveTo>
                    <a:lnTo>
                      <a:pt x="2547104" y="0"/>
                    </a:lnTo>
                    <a:cubicBezTo>
                      <a:pt x="2950728" y="0"/>
                      <a:pt x="3203547" y="439107"/>
                      <a:pt x="3003953" y="789506"/>
                    </a:cubicBezTo>
                    <a:lnTo>
                      <a:pt x="2498314" y="1663285"/>
                    </a:lnTo>
                    <a:lnTo>
                      <a:pt x="1992676" y="2537063"/>
                    </a:lnTo>
                    <a:cubicBezTo>
                      <a:pt x="1788646" y="2887462"/>
                      <a:pt x="1283007" y="2887462"/>
                      <a:pt x="1083413" y="2537063"/>
                    </a:cubicBezTo>
                    <a:lnTo>
                      <a:pt x="577775" y="1663285"/>
                    </a:lnTo>
                    <a:lnTo>
                      <a:pt x="72136" y="789506"/>
                    </a:lnTo>
                    <a:cubicBezTo>
                      <a:pt x="-131894" y="439107"/>
                      <a:pt x="120926" y="0"/>
                      <a:pt x="528985" y="0"/>
                    </a:cubicBezTo>
                    <a:lnTo>
                      <a:pt x="1535827" y="0"/>
                    </a:ln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Number1">
                <a:extLst>
                  <a:ext uri="{FF2B5EF4-FFF2-40B4-BE49-F238E27FC236}">
                    <a16:creationId xmlns:a16="http://schemas.microsoft.com/office/drawing/2014/main" id="{F1188EC3-55E4-F6EA-BE6F-792BE7838B8E}"/>
                  </a:ext>
                </a:extLst>
              </p:cNvPr>
              <p:cNvSpPr/>
              <p:nvPr/>
            </p:nvSpPr>
            <p:spPr>
              <a:xfrm flipH="1">
                <a:off x="8288695" y="4819898"/>
                <a:ext cx="1152793" cy="1152793"/>
              </a:xfrm>
              <a:prstGeom prst="ellipse">
                <a:avLst/>
              </a:prstGeom>
              <a:solidFill>
                <a:schemeClr val="accent1"/>
              </a:solidFill>
              <a:effectLst/>
            </p:spPr>
            <p:txBody>
              <a:bodyPr wrap="square" lIns="108000" tIns="108000" rIns="108000" bIns="108000" rtlCol="0" anchor="ctr" anchorCtr="0">
                <a:normAutofit/>
              </a:bodyPr>
              <a:lstStyle/>
              <a:p>
                <a:pPr algn="ctr"/>
                <a:r>
                  <a:rPr kumimoji="1" lang="en-US" altLang="zh-CN" b="1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40" name="Number2">
                <a:extLst>
                  <a:ext uri="{FF2B5EF4-FFF2-40B4-BE49-F238E27FC236}">
                    <a16:creationId xmlns:a16="http://schemas.microsoft.com/office/drawing/2014/main" id="{35AF142D-DBA1-8CE8-B4F5-34C775BDC101}"/>
                  </a:ext>
                </a:extLst>
              </p:cNvPr>
              <p:cNvSpPr/>
              <p:nvPr/>
            </p:nvSpPr>
            <p:spPr>
              <a:xfrm flipH="1">
                <a:off x="7508242" y="3613526"/>
                <a:ext cx="2713699" cy="104712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15000"/>
                </a:schemeClr>
              </a:solidFill>
              <a:effectLst/>
            </p:spPr>
            <p:txBody>
              <a:bodyPr wrap="square" lIns="108000" tIns="108000" rIns="108000" bIns="108000" rtlCol="0" anchor="ctr" anchorCtr="0">
                <a:normAutofit/>
              </a:bodyPr>
              <a:lstStyle/>
              <a:p>
                <a:pPr algn="ctr"/>
                <a:r>
                  <a:rPr kumimoji="1" lang="en-US" altLang="zh-CN" b="1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36" name="Number3">
                <a:extLst>
                  <a:ext uri="{FF2B5EF4-FFF2-40B4-BE49-F238E27FC236}">
                    <a16:creationId xmlns:a16="http://schemas.microsoft.com/office/drawing/2014/main" id="{31E18F77-18F8-9F3D-760A-C5A13475B0A2}"/>
                  </a:ext>
                </a:extLst>
              </p:cNvPr>
              <p:cNvSpPr/>
              <p:nvPr/>
            </p:nvSpPr>
            <p:spPr>
              <a:xfrm flipH="1">
                <a:off x="6892427" y="2407155"/>
                <a:ext cx="3945331" cy="104712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effectLst/>
            </p:spPr>
            <p:txBody>
              <a:bodyPr wrap="square" lIns="108000" tIns="108000" rIns="108000" bIns="108000" rtlCol="0" anchor="ctr" anchorCtr="0">
                <a:normAutofit/>
              </a:bodyPr>
              <a:lstStyle/>
              <a:p>
                <a:pPr algn="ctr"/>
                <a:r>
                  <a:rPr kumimoji="1" lang="en-US" altLang="zh-CN" b="1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37" name="Bullet3">
              <a:extLst>
                <a:ext uri="{FF2B5EF4-FFF2-40B4-BE49-F238E27FC236}">
                  <a16:creationId xmlns:a16="http://schemas.microsoft.com/office/drawing/2014/main" id="{B78178FB-8B9E-916A-0717-6709CF7494AA}"/>
                </a:ext>
              </a:extLst>
            </p:cNvPr>
            <p:cNvSpPr txBox="1"/>
            <p:nvPr/>
          </p:nvSpPr>
          <p:spPr>
            <a:xfrm flipH="1">
              <a:off x="800101" y="2350478"/>
              <a:ext cx="4266219" cy="532713"/>
            </a:xfrm>
            <a:prstGeom prst="rect">
              <a:avLst/>
            </a:prstGeom>
            <a:noFill/>
          </p:spPr>
          <p:txBody>
            <a:bodyPr wrap="square" rtlCol="0" anchor="b" anchorCtr="0">
              <a:normAutofit/>
            </a:bodyPr>
            <a:lstStyle/>
            <a:p>
              <a:pPr algn="r"/>
              <a:r>
                <a:rPr lang="zh-CN" altLang="en-US" b="1" dirty="0">
                  <a:solidFill>
                    <a:schemeClr val="bg1"/>
                  </a:solidFill>
                  <a:effectLst/>
                </a:rPr>
                <a:t>工具层</a:t>
              </a:r>
              <a:endParaRPr kumimoji="1" lang="en-US" altLang="zh-CN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3">
              <a:extLst>
                <a:ext uri="{FF2B5EF4-FFF2-40B4-BE49-F238E27FC236}">
                  <a16:creationId xmlns:a16="http://schemas.microsoft.com/office/drawing/2014/main" id="{870065FA-2DB0-1629-7F87-22D0C69AC7A1}"/>
                </a:ext>
              </a:extLst>
            </p:cNvPr>
            <p:cNvSpPr txBox="1"/>
            <p:nvPr/>
          </p:nvSpPr>
          <p:spPr>
            <a:xfrm flipH="1">
              <a:off x="800099" y="2883191"/>
              <a:ext cx="4266219" cy="601713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bg1"/>
                  </a:solidFill>
                </a:rPr>
                <a:t>仅提供能力</a:t>
              </a:r>
              <a:endParaRPr kumimoji="1" lang="en-US" altLang="zh-CN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39" name="Line3">
              <a:extLst>
                <a:ext uri="{FF2B5EF4-FFF2-40B4-BE49-F238E27FC236}">
                  <a16:creationId xmlns:a16="http://schemas.microsoft.com/office/drawing/2014/main" id="{47571669-4AB6-9DC2-0F6E-D4A76730B5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22649" y="2788124"/>
              <a:ext cx="911910" cy="1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文本框 52">
            <a:extLst>
              <a:ext uri="{FF2B5EF4-FFF2-40B4-BE49-F238E27FC236}">
                <a16:creationId xmlns:a16="http://schemas.microsoft.com/office/drawing/2014/main" id="{5C54BD1F-8C63-F8AB-B318-125110C90ADA}"/>
              </a:ext>
            </a:extLst>
          </p:cNvPr>
          <p:cNvSpPr txBox="1"/>
          <p:nvPr/>
        </p:nvSpPr>
        <p:spPr>
          <a:xfrm>
            <a:off x="6275379" y="5304557"/>
            <a:ext cx="7462684" cy="38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越往下，用户越愿意付费。办公场景多落在工作流 </a:t>
            </a:r>
            <a:r>
              <a:rPr lang="en-US" altLang="zh-CN" dirty="0"/>
              <a:t>&amp; </a:t>
            </a:r>
            <a:r>
              <a:rPr lang="zh-CN" altLang="en-US" dirty="0"/>
              <a:t>结果层。</a:t>
            </a:r>
          </a:p>
        </p:txBody>
      </p:sp>
    </p:spTree>
    <p:extLst>
      <p:ext uri="{BB962C8B-B14F-4D97-AF65-F5344CB8AC3E}">
        <p14:creationId xmlns:p14="http://schemas.microsoft.com/office/powerpoint/2010/main" val="13311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213D6A-87B0-D1F0-3591-CB024383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为什么锁定办公？</a:t>
            </a:r>
            <a:endParaRPr kumimoji="1"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B033B3D3-5F54-64CC-EC85-A0D6238717AD}"/>
              </a:ext>
            </a:extLst>
          </p:cNvPr>
          <p:cNvGrpSpPr/>
          <p:nvPr/>
        </p:nvGrpSpPr>
        <p:grpSpPr>
          <a:xfrm>
            <a:off x="431892" y="2506928"/>
            <a:ext cx="2808111" cy="2220686"/>
            <a:chOff x="974472" y="3450227"/>
            <a:chExt cx="2808111" cy="2220686"/>
          </a:xfrm>
        </p:grpSpPr>
        <p:sp>
          <p:nvSpPr>
            <p:cNvPr id="18" name="Number1">
              <a:extLst>
                <a:ext uri="{FF2B5EF4-FFF2-40B4-BE49-F238E27FC236}">
                  <a16:creationId xmlns:a16="http://schemas.microsoft.com/office/drawing/2014/main" id="{A67ACB4F-7B49-F7EB-3B8D-CB8DE03BBDFD}"/>
                </a:ext>
              </a:extLst>
            </p:cNvPr>
            <p:cNvSpPr txBox="1"/>
            <p:nvPr/>
          </p:nvSpPr>
          <p:spPr>
            <a:xfrm>
              <a:off x="974472" y="3887965"/>
              <a:ext cx="1207912" cy="1323439"/>
            </a:xfrm>
            <a:prstGeom prst="rect">
              <a:avLst/>
            </a:prstGeom>
            <a:noFill/>
            <a:effectLst>
              <a:outerShdw blurRad="127000" dist="76200" dir="2700000" algn="tl" rotWithShape="0">
                <a:schemeClr val="accent5">
                  <a:alpha val="20000"/>
                </a:schemeClr>
              </a:outerShdw>
            </a:effectLst>
          </p:spPr>
          <p:txBody>
            <a:bodyPr wrap="none" rtlCol="0">
              <a:normAutofit/>
            </a:bodyPr>
            <a:lstStyle/>
            <a:p>
              <a:pPr algn="ctr"/>
              <a:r>
                <a:rPr lang="en-US" altLang="zh-CN" sz="8000" b="1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9" name="ComponentBackground1">
              <a:extLst>
                <a:ext uri="{FF2B5EF4-FFF2-40B4-BE49-F238E27FC236}">
                  <a16:creationId xmlns:a16="http://schemas.microsoft.com/office/drawing/2014/main" id="{88414628-61F0-4825-9A2D-F9AA3F9E859C}"/>
                </a:ext>
              </a:extLst>
            </p:cNvPr>
            <p:cNvSpPr/>
            <p:nvPr/>
          </p:nvSpPr>
          <p:spPr>
            <a:xfrm>
              <a:off x="1561897" y="3450227"/>
              <a:ext cx="2220686" cy="2220686"/>
            </a:xfrm>
            <a:prstGeom prst="arc">
              <a:avLst>
                <a:gd name="adj1" fmla="val 12212580"/>
                <a:gd name="adj2" fmla="val 9456440"/>
              </a:avLst>
            </a:prstGeom>
            <a:ln w="3175" cap="rnd">
              <a:solidFill>
                <a:schemeClr val="accent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845FBB35-5063-2269-1D6D-5FA8146AAC0F}"/>
              </a:ext>
            </a:extLst>
          </p:cNvPr>
          <p:cNvGrpSpPr/>
          <p:nvPr/>
        </p:nvGrpSpPr>
        <p:grpSpPr>
          <a:xfrm>
            <a:off x="4414853" y="2506928"/>
            <a:ext cx="2808111" cy="2220686"/>
            <a:chOff x="4370008" y="3450227"/>
            <a:chExt cx="2808111" cy="2220686"/>
          </a:xfrm>
        </p:grpSpPr>
        <p:sp>
          <p:nvSpPr>
            <p:cNvPr id="14" name="Number2">
              <a:extLst>
                <a:ext uri="{FF2B5EF4-FFF2-40B4-BE49-F238E27FC236}">
                  <a16:creationId xmlns:a16="http://schemas.microsoft.com/office/drawing/2014/main" id="{A67CA509-859A-4EF3-20BE-48F0C9752133}"/>
                </a:ext>
              </a:extLst>
            </p:cNvPr>
            <p:cNvSpPr txBox="1"/>
            <p:nvPr/>
          </p:nvSpPr>
          <p:spPr>
            <a:xfrm>
              <a:off x="4370008" y="3887965"/>
              <a:ext cx="1207912" cy="1323439"/>
            </a:xfrm>
            <a:prstGeom prst="rect">
              <a:avLst/>
            </a:prstGeom>
            <a:noFill/>
            <a:effectLst>
              <a:outerShdw blurRad="127000" dist="76200" dir="2700000" algn="tl" rotWithShape="0">
                <a:schemeClr val="accent2">
                  <a:alpha val="20000"/>
                </a:schemeClr>
              </a:outerShdw>
            </a:effectLst>
          </p:spPr>
          <p:txBody>
            <a:bodyPr wrap="none" rtlCol="0">
              <a:normAutofit/>
            </a:bodyPr>
            <a:lstStyle/>
            <a:p>
              <a:pPr algn="ctr"/>
              <a:r>
                <a:rPr lang="en-US" altLang="zh-CN" sz="8000" b="1" dirty="0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15" name="ComponentBackground2">
              <a:extLst>
                <a:ext uri="{FF2B5EF4-FFF2-40B4-BE49-F238E27FC236}">
                  <a16:creationId xmlns:a16="http://schemas.microsoft.com/office/drawing/2014/main" id="{A564FF8C-3BA2-DC28-98EF-4716CD678308}"/>
                </a:ext>
              </a:extLst>
            </p:cNvPr>
            <p:cNvSpPr/>
            <p:nvPr/>
          </p:nvSpPr>
          <p:spPr>
            <a:xfrm>
              <a:off x="4957433" y="3450227"/>
              <a:ext cx="2220686" cy="2220686"/>
            </a:xfrm>
            <a:prstGeom prst="arc">
              <a:avLst>
                <a:gd name="adj1" fmla="val 12212580"/>
                <a:gd name="adj2" fmla="val 9456440"/>
              </a:avLst>
            </a:prstGeom>
            <a:ln w="3175" cap="rnd">
              <a:solidFill>
                <a:schemeClr val="accent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1F56AE66-B5A6-156F-6F86-C56DEAAB4698}"/>
              </a:ext>
            </a:extLst>
          </p:cNvPr>
          <p:cNvGrpSpPr/>
          <p:nvPr/>
        </p:nvGrpSpPr>
        <p:grpSpPr>
          <a:xfrm>
            <a:off x="8364572" y="2506928"/>
            <a:ext cx="2808111" cy="2220686"/>
            <a:chOff x="7765544" y="3450227"/>
            <a:chExt cx="2808111" cy="2220686"/>
          </a:xfrm>
        </p:grpSpPr>
        <p:sp>
          <p:nvSpPr>
            <p:cNvPr id="10" name="Number3">
              <a:extLst>
                <a:ext uri="{FF2B5EF4-FFF2-40B4-BE49-F238E27FC236}">
                  <a16:creationId xmlns:a16="http://schemas.microsoft.com/office/drawing/2014/main" id="{5512DFEB-8B9B-7587-8758-78169A0DBE52}"/>
                </a:ext>
              </a:extLst>
            </p:cNvPr>
            <p:cNvSpPr txBox="1"/>
            <p:nvPr/>
          </p:nvSpPr>
          <p:spPr>
            <a:xfrm>
              <a:off x="7765544" y="3887965"/>
              <a:ext cx="1207912" cy="1323439"/>
            </a:xfrm>
            <a:prstGeom prst="rect">
              <a:avLst/>
            </a:prstGeom>
            <a:noFill/>
            <a:effectLst>
              <a:outerShdw blurRad="127000" dist="76200" dir="2700000" algn="tl" rotWithShape="0">
                <a:schemeClr val="accent3">
                  <a:alpha val="20000"/>
                </a:schemeClr>
              </a:outerShdw>
            </a:effectLst>
          </p:spPr>
          <p:txBody>
            <a:bodyPr wrap="none" rtlCol="0">
              <a:normAutofit/>
            </a:bodyPr>
            <a:lstStyle/>
            <a:p>
              <a:pPr algn="ctr"/>
              <a:r>
                <a:rPr lang="en-US" altLang="zh-CN" sz="8000" b="1" dirty="0">
                  <a:solidFill>
                    <a:schemeClr val="accent3"/>
                  </a:solidFill>
                </a:rPr>
                <a:t>3</a:t>
              </a:r>
            </a:p>
          </p:txBody>
        </p:sp>
        <p:sp>
          <p:nvSpPr>
            <p:cNvPr id="11" name="ComponentBackground3">
              <a:extLst>
                <a:ext uri="{FF2B5EF4-FFF2-40B4-BE49-F238E27FC236}">
                  <a16:creationId xmlns:a16="http://schemas.microsoft.com/office/drawing/2014/main" id="{ED4C4FDA-133E-FB1B-2BD5-5ADAE00D0855}"/>
                </a:ext>
              </a:extLst>
            </p:cNvPr>
            <p:cNvSpPr/>
            <p:nvPr/>
          </p:nvSpPr>
          <p:spPr>
            <a:xfrm>
              <a:off x="8352969" y="3450227"/>
              <a:ext cx="2220686" cy="2220686"/>
            </a:xfrm>
            <a:prstGeom prst="arc">
              <a:avLst>
                <a:gd name="adj1" fmla="val 12212580"/>
                <a:gd name="adj2" fmla="val 9456440"/>
              </a:avLst>
            </a:prstGeom>
            <a:ln w="3175" cap="rnd">
              <a:solidFill>
                <a:schemeClr val="accent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E12E977C-4B4E-B6E9-C385-E758B6ED8710}"/>
              </a:ext>
            </a:extLst>
          </p:cNvPr>
          <p:cNvSpPr txBox="1"/>
          <p:nvPr/>
        </p:nvSpPr>
        <p:spPr>
          <a:xfrm>
            <a:off x="1558942" y="3417216"/>
            <a:ext cx="16541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高频刚需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0980CF5-0142-0588-EEB4-6E323418E47E}"/>
              </a:ext>
            </a:extLst>
          </p:cNvPr>
          <p:cNvSpPr txBox="1"/>
          <p:nvPr/>
        </p:nvSpPr>
        <p:spPr>
          <a:xfrm>
            <a:off x="5541903" y="3284482"/>
            <a:ext cx="16541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kumimoji="1" sz="20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成本或收益易量化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00E6634-0771-8B58-17DF-5B1E42FF0348}"/>
              </a:ext>
            </a:extLst>
          </p:cNvPr>
          <p:cNvSpPr txBox="1"/>
          <p:nvPr/>
        </p:nvSpPr>
        <p:spPr>
          <a:xfrm>
            <a:off x="9485334" y="3137285"/>
            <a:ext cx="16541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kumimoji="1" sz="20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企业与 </a:t>
            </a:r>
            <a:r>
              <a:rPr lang="en" altLang="zh-CN" dirty="0"/>
              <a:t>Prosumer </a:t>
            </a:r>
            <a:r>
              <a:rPr lang="zh-CN" altLang="en-US" dirty="0"/>
              <a:t>支付能力强</a:t>
            </a:r>
          </a:p>
        </p:txBody>
      </p:sp>
    </p:spTree>
    <p:extLst>
      <p:ext uri="{BB962C8B-B14F-4D97-AF65-F5344CB8AC3E}">
        <p14:creationId xmlns:p14="http://schemas.microsoft.com/office/powerpoint/2010/main" val="759251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5007</TotalTime>
  <Words>1672</Words>
  <Application>Microsoft Macintosh PowerPoint</Application>
  <PresentationFormat>宽屏</PresentationFormat>
  <Paragraphs>187</Paragraphs>
  <Slides>24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7" baseType="lpstr">
      <vt:lpstr>等线</vt:lpstr>
      <vt:lpstr>Arial</vt:lpstr>
      <vt:lpstr>Office 主题​​</vt:lpstr>
      <vt:lpstr>PowerPoint 演示文稿</vt:lpstr>
      <vt:lpstr>PowerPoint 演示文稿</vt:lpstr>
      <vt:lpstr>PowerPoint 演示文稿</vt:lpstr>
      <vt:lpstr>全球 Top100 总览</vt:lpstr>
      <vt:lpstr>月活 vs 收入</vt:lpstr>
      <vt:lpstr>ChatGPT = 尺度</vt:lpstr>
      <vt:lpstr>国产 + 出海 = 40 %</vt:lpstr>
      <vt:lpstr>赛道再分层</vt:lpstr>
      <vt:lpstr>为什么锁定办公？</vt:lpstr>
      <vt:lpstr>Office-AI 生态</vt:lpstr>
      <vt:lpstr>Copilot 生态</vt:lpstr>
      <vt:lpstr>PowerPoint 演示文稿</vt:lpstr>
      <vt:lpstr>Cursor：新一代代码助手</vt:lpstr>
      <vt:lpstr>全球 Office-AI 收入分布</vt:lpstr>
      <vt:lpstr>写作 &amp; 代码双支柱</vt:lpstr>
      <vt:lpstr>Global Office-AI Snapshot</vt:lpstr>
      <vt:lpstr>Where Money Flows</vt:lpstr>
      <vt:lpstr>中国本土 Pulse</vt:lpstr>
      <vt:lpstr>Out-Bound 力量</vt:lpstr>
      <vt:lpstr>Why MAU ≠ ARPU （Office-AI）</vt:lpstr>
      <vt:lpstr>Adoption Challenges</vt:lpstr>
      <vt:lpstr>Opportunity Map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Huan</dc:creator>
  <cp:lastModifiedBy>Jason Huan</cp:lastModifiedBy>
  <cp:revision>86</cp:revision>
  <dcterms:created xsi:type="dcterms:W3CDTF">2025-04-14T03:00:18Z</dcterms:created>
  <dcterms:modified xsi:type="dcterms:W3CDTF">2025-06-26T10:38:58Z</dcterms:modified>
</cp:coreProperties>
</file>