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</p:sldMasterIdLst>
  <p:notesMasterIdLst>
    <p:notesMasterId r:id="rId34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7" r:id="rId33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72"/>
    <p:restoredTop sz="96093"/>
  </p:normalViewPr>
  <p:slideViewPr>
    <p:cSldViewPr snapToGrid="0">
      <p:cViewPr varScale="1">
        <p:scale>
          <a:sx n="120" d="100"/>
          <a:sy n="120" d="100"/>
        </p:scale>
        <p:origin x="592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06.02.2026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76C581-F753-46AD-4A76-486635F222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6381046-5F20-1D33-FAF4-87EA4C863DC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EB1490C-73A4-9E29-75A2-5C102D37AC22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2488E73A-0DF3-7184-D96E-91869596A5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D635108-04DB-A2A1-F46E-DB269FC648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99AE9E2-CF6E-46E8-0E5C-7D14D65DDA0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3557A1-7C1B-9E62-8F94-3150D907E8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  <p:extLst>
      <p:ext uri="{BB962C8B-B14F-4D97-AF65-F5344CB8AC3E}">
        <p14:creationId xmlns:p14="http://schemas.microsoft.com/office/powerpoint/2010/main" val="30610957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 i="0" u="none" strike="noStrike"/>
            </a:lvl1pPr>
          </a:lstStyle>
          <a:p>
            <a:pPr indent="0" algn="l">
              <a:lnSpc>
                <a:spcPct val="100000"/>
              </a:lnSpc>
            </a:pPr>
            <a:endParaRPr lang="en-US" sz="1400" b="0" i="0" u="none" strike="noStrike" dirty="0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sz="33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默认主题"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5748369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jpeg"/><Relationship Id="rId7" Type="http://schemas.openxmlformats.org/officeDocument/2006/relationships/image" Target="../media/image5.sv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svg"/><Relationship Id="rId3" Type="http://schemas.openxmlformats.org/officeDocument/2006/relationships/image" Target="../media/image22.jpeg"/><Relationship Id="rId7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5" Type="http://schemas.openxmlformats.org/officeDocument/2006/relationships/image" Target="../media/image21.svg"/><Relationship Id="rId10" Type="http://schemas.openxmlformats.org/officeDocument/2006/relationships/image" Target="../media/image8.png"/><Relationship Id="rId4" Type="http://schemas.openxmlformats.org/officeDocument/2006/relationships/image" Target="../media/image20.png"/><Relationship Id="rId9" Type="http://schemas.openxmlformats.org/officeDocument/2006/relationships/image" Target="../media/image7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svg"/><Relationship Id="rId3" Type="http://schemas.openxmlformats.org/officeDocument/2006/relationships/image" Target="../media/image28.jpe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5" Type="http://schemas.openxmlformats.org/officeDocument/2006/relationships/image" Target="../media/image32.svg"/><Relationship Id="rId10" Type="http://schemas.openxmlformats.org/officeDocument/2006/relationships/image" Target="../media/image8.png"/><Relationship Id="rId4" Type="http://schemas.openxmlformats.org/officeDocument/2006/relationships/image" Target="../media/image31.png"/><Relationship Id="rId9" Type="http://schemas.openxmlformats.org/officeDocument/2006/relationships/image" Target="../media/image7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4.svg"/><Relationship Id="rId3" Type="http://schemas.openxmlformats.org/officeDocument/2006/relationships/image" Target="../media/image37.jpeg"/><Relationship Id="rId7" Type="http://schemas.openxmlformats.org/officeDocument/2006/relationships/image" Target="../media/image80.svg"/><Relationship Id="rId12" Type="http://schemas.openxmlformats.org/officeDocument/2006/relationships/image" Target="../media/image8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9.png"/><Relationship Id="rId11" Type="http://schemas.openxmlformats.org/officeDocument/2006/relationships/image" Target="../media/image41.svg"/><Relationship Id="rId5" Type="http://schemas.openxmlformats.org/officeDocument/2006/relationships/image" Target="../media/image21.svg"/><Relationship Id="rId15" Type="http://schemas.openxmlformats.org/officeDocument/2006/relationships/image" Target="../media/image8.png"/><Relationship Id="rId10" Type="http://schemas.openxmlformats.org/officeDocument/2006/relationships/image" Target="../media/image40.png"/><Relationship Id="rId4" Type="http://schemas.openxmlformats.org/officeDocument/2006/relationships/image" Target="../media/image20.png"/><Relationship Id="rId9" Type="http://schemas.openxmlformats.org/officeDocument/2006/relationships/image" Target="../media/image82.svg"/><Relationship Id="rId14" Type="http://schemas.openxmlformats.org/officeDocument/2006/relationships/image" Target="../media/image8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7.svg"/><Relationship Id="rId5" Type="http://schemas.openxmlformats.org/officeDocument/2006/relationships/image" Target="../media/image86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svg"/><Relationship Id="rId18" Type="http://schemas.openxmlformats.org/officeDocument/2006/relationships/image" Target="../media/image102.png"/><Relationship Id="rId3" Type="http://schemas.openxmlformats.org/officeDocument/2006/relationships/image" Target="../media/image9.jpeg"/><Relationship Id="rId7" Type="http://schemas.openxmlformats.org/officeDocument/2006/relationships/image" Target="../media/image91.svg"/><Relationship Id="rId12" Type="http://schemas.openxmlformats.org/officeDocument/2006/relationships/image" Target="../media/image96.png"/><Relationship Id="rId17" Type="http://schemas.openxmlformats.org/officeDocument/2006/relationships/image" Target="../media/image101.svg"/><Relationship Id="rId2" Type="http://schemas.openxmlformats.org/officeDocument/2006/relationships/notesSlide" Target="../notesSlides/notesSlide14.xml"/><Relationship Id="rId16" Type="http://schemas.openxmlformats.org/officeDocument/2006/relationships/image" Target="../media/image100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0.png"/><Relationship Id="rId11" Type="http://schemas.openxmlformats.org/officeDocument/2006/relationships/image" Target="../media/image95.svg"/><Relationship Id="rId5" Type="http://schemas.openxmlformats.org/officeDocument/2006/relationships/image" Target="../media/image89.svg"/><Relationship Id="rId15" Type="http://schemas.openxmlformats.org/officeDocument/2006/relationships/image" Target="../media/image99.svg"/><Relationship Id="rId10" Type="http://schemas.openxmlformats.org/officeDocument/2006/relationships/image" Target="../media/image94.png"/><Relationship Id="rId19" Type="http://schemas.openxmlformats.org/officeDocument/2006/relationships/image" Target="../media/image103.svg"/><Relationship Id="rId4" Type="http://schemas.openxmlformats.org/officeDocument/2006/relationships/image" Target="../media/image88.png"/><Relationship Id="rId9" Type="http://schemas.openxmlformats.org/officeDocument/2006/relationships/image" Target="../media/image93.svg"/><Relationship Id="rId14" Type="http://schemas.openxmlformats.org/officeDocument/2006/relationships/image" Target="../media/image98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05.sv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4.png"/><Relationship Id="rId11" Type="http://schemas.openxmlformats.org/officeDocument/2006/relationships/image" Target="../media/image107.svg"/><Relationship Id="rId5" Type="http://schemas.openxmlformats.org/officeDocument/2006/relationships/image" Target="../media/image13.svg"/><Relationship Id="rId10" Type="http://schemas.openxmlformats.org/officeDocument/2006/relationships/image" Target="../media/image106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svg"/><Relationship Id="rId3" Type="http://schemas.openxmlformats.org/officeDocument/2006/relationships/image" Target="../media/image22.jpe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0.svg"/><Relationship Id="rId11" Type="http://schemas.openxmlformats.org/officeDocument/2006/relationships/image" Target="../media/image8.png"/><Relationship Id="rId5" Type="http://schemas.openxmlformats.org/officeDocument/2006/relationships/image" Target="../media/image109.png"/><Relationship Id="rId10" Type="http://schemas.openxmlformats.org/officeDocument/2006/relationships/image" Target="../media/image114.sv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png"/><Relationship Id="rId4" Type="http://schemas.openxmlformats.org/officeDocument/2006/relationships/image" Target="../media/image11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6.png"/><Relationship Id="rId13" Type="http://schemas.openxmlformats.org/officeDocument/2006/relationships/image" Target="../media/image121.svg"/><Relationship Id="rId3" Type="http://schemas.openxmlformats.org/officeDocument/2006/relationships/image" Target="../media/image37.jpeg"/><Relationship Id="rId7" Type="http://schemas.openxmlformats.org/officeDocument/2006/relationships/image" Target="../media/image95.svg"/><Relationship Id="rId12" Type="http://schemas.openxmlformats.org/officeDocument/2006/relationships/image" Target="../media/image120.pn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4.png"/><Relationship Id="rId11" Type="http://schemas.openxmlformats.org/officeDocument/2006/relationships/image" Target="../media/image119.svg"/><Relationship Id="rId5" Type="http://schemas.openxmlformats.org/officeDocument/2006/relationships/image" Target="../media/image21.svg"/><Relationship Id="rId15" Type="http://schemas.openxmlformats.org/officeDocument/2006/relationships/image" Target="../media/image99.svg"/><Relationship Id="rId10" Type="http://schemas.openxmlformats.org/officeDocument/2006/relationships/image" Target="../media/image118.png"/><Relationship Id="rId4" Type="http://schemas.openxmlformats.org/officeDocument/2006/relationships/image" Target="../media/image20.png"/><Relationship Id="rId9" Type="http://schemas.openxmlformats.org/officeDocument/2006/relationships/image" Target="../media/image117.svg"/><Relationship Id="rId14" Type="http://schemas.openxmlformats.org/officeDocument/2006/relationships/image" Target="../media/image9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svg"/><Relationship Id="rId13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106.png"/><Relationship Id="rId12" Type="http://schemas.openxmlformats.org/officeDocument/2006/relationships/image" Target="../media/image124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2.png"/><Relationship Id="rId11" Type="http://schemas.openxmlformats.org/officeDocument/2006/relationships/image" Target="../media/image123.png"/><Relationship Id="rId5" Type="http://schemas.openxmlformats.org/officeDocument/2006/relationships/image" Target="../media/image55.svg"/><Relationship Id="rId10" Type="http://schemas.openxmlformats.org/officeDocument/2006/relationships/image" Target="../media/image80.svg"/><Relationship Id="rId4" Type="http://schemas.openxmlformats.org/officeDocument/2006/relationships/image" Target="../media/image54.png"/><Relationship Id="rId9" Type="http://schemas.openxmlformats.org/officeDocument/2006/relationships/image" Target="../media/image7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jpeg"/><Relationship Id="rId7" Type="http://schemas.openxmlformats.org/officeDocument/2006/relationships/image" Target="../media/image58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7.png"/><Relationship Id="rId5" Type="http://schemas.openxmlformats.org/officeDocument/2006/relationships/image" Target="../media/image126.svg"/><Relationship Id="rId10" Type="http://schemas.openxmlformats.org/officeDocument/2006/relationships/image" Target="../media/image8.png"/><Relationship Id="rId4" Type="http://schemas.openxmlformats.org/officeDocument/2006/relationships/image" Target="../media/image125.png"/><Relationship Id="rId9" Type="http://schemas.openxmlformats.org/officeDocument/2006/relationships/image" Target="../media/image13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svg"/><Relationship Id="rId3" Type="http://schemas.openxmlformats.org/officeDocument/2006/relationships/image" Target="../media/image11.jpeg"/><Relationship Id="rId7" Type="http://schemas.openxmlformats.org/officeDocument/2006/relationships/image" Target="../media/image12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7.png"/><Relationship Id="rId11" Type="http://schemas.openxmlformats.org/officeDocument/2006/relationships/image" Target="../media/image8.png"/><Relationship Id="rId5" Type="http://schemas.openxmlformats.org/officeDocument/2006/relationships/image" Target="../media/image55.svg"/><Relationship Id="rId10" Type="http://schemas.openxmlformats.org/officeDocument/2006/relationships/image" Target="../media/image129.svg"/><Relationship Id="rId4" Type="http://schemas.openxmlformats.org/officeDocument/2006/relationships/image" Target="../media/image54.png"/><Relationship Id="rId9" Type="http://schemas.openxmlformats.org/officeDocument/2006/relationships/image" Target="../media/image12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22.jpeg"/><Relationship Id="rId7" Type="http://schemas.openxmlformats.org/officeDocument/2006/relationships/image" Target="../media/image131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0.png"/><Relationship Id="rId5" Type="http://schemas.openxmlformats.org/officeDocument/2006/relationships/image" Target="../media/image55.svg"/><Relationship Id="rId10" Type="http://schemas.openxmlformats.org/officeDocument/2006/relationships/image" Target="../media/image8.png"/><Relationship Id="rId4" Type="http://schemas.openxmlformats.org/officeDocument/2006/relationships/image" Target="../media/image54.png"/><Relationship Id="rId9" Type="http://schemas.openxmlformats.org/officeDocument/2006/relationships/image" Target="../media/image133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28.jpeg"/><Relationship Id="rId7" Type="http://schemas.openxmlformats.org/officeDocument/2006/relationships/image" Target="../media/image13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35.svg"/><Relationship Id="rId10" Type="http://schemas.openxmlformats.org/officeDocument/2006/relationships/image" Target="../media/image8.png"/><Relationship Id="rId4" Type="http://schemas.openxmlformats.org/officeDocument/2006/relationships/image" Target="../media/image134.png"/><Relationship Id="rId9" Type="http://schemas.openxmlformats.org/officeDocument/2006/relationships/image" Target="../media/image17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0.svg"/><Relationship Id="rId3" Type="http://schemas.openxmlformats.org/officeDocument/2006/relationships/image" Target="../media/image37.jpeg"/><Relationship Id="rId7" Type="http://schemas.openxmlformats.org/officeDocument/2006/relationships/image" Target="../media/image1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8.png"/><Relationship Id="rId5" Type="http://schemas.openxmlformats.org/officeDocument/2006/relationships/image" Target="../media/image137.svg"/><Relationship Id="rId4" Type="http://schemas.openxmlformats.org/officeDocument/2006/relationships/image" Target="../media/image136.png"/><Relationship Id="rId9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1.png"/><Relationship Id="rId13" Type="http://schemas.openxmlformats.org/officeDocument/2006/relationships/image" Target="../media/image8.png"/><Relationship Id="rId3" Type="http://schemas.openxmlformats.org/officeDocument/2006/relationships/image" Target="../media/image1.jpeg"/><Relationship Id="rId7" Type="http://schemas.openxmlformats.org/officeDocument/2006/relationships/image" Target="../media/image129.svg"/><Relationship Id="rId12" Type="http://schemas.openxmlformats.org/officeDocument/2006/relationships/image" Target="../media/image14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8.png"/><Relationship Id="rId11" Type="http://schemas.openxmlformats.org/officeDocument/2006/relationships/image" Target="../media/image135.svg"/><Relationship Id="rId5" Type="http://schemas.openxmlformats.org/officeDocument/2006/relationships/image" Target="../media/image13.svg"/><Relationship Id="rId10" Type="http://schemas.openxmlformats.org/officeDocument/2006/relationships/image" Target="../media/image134.png"/><Relationship Id="rId4" Type="http://schemas.openxmlformats.org/officeDocument/2006/relationships/image" Target="../media/image12.png"/><Relationship Id="rId9" Type="http://schemas.openxmlformats.org/officeDocument/2006/relationships/image" Target="../media/image142.sv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148.png"/><Relationship Id="rId3" Type="http://schemas.openxmlformats.org/officeDocument/2006/relationships/image" Target="../media/image9.jpeg"/><Relationship Id="rId7" Type="http://schemas.openxmlformats.org/officeDocument/2006/relationships/image" Target="../media/image145.sv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4.png"/><Relationship Id="rId11" Type="http://schemas.openxmlformats.org/officeDocument/2006/relationships/image" Target="../media/image147.svg"/><Relationship Id="rId5" Type="http://schemas.openxmlformats.org/officeDocument/2006/relationships/image" Target="../media/image58.svg"/><Relationship Id="rId10" Type="http://schemas.openxmlformats.org/officeDocument/2006/relationships/image" Target="../media/image146.png"/><Relationship Id="rId4" Type="http://schemas.openxmlformats.org/officeDocument/2006/relationships/image" Target="../media/image57.png"/><Relationship Id="rId9" Type="http://schemas.openxmlformats.org/officeDocument/2006/relationships/image" Target="../media/image25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3.png"/><Relationship Id="rId3" Type="http://schemas.openxmlformats.org/officeDocument/2006/relationships/image" Target="../media/image11.jpeg"/><Relationship Id="rId7" Type="http://schemas.openxmlformats.org/officeDocument/2006/relationships/image" Target="../media/image152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1.png"/><Relationship Id="rId11" Type="http://schemas.openxmlformats.org/officeDocument/2006/relationships/image" Target="../media/image8.png"/><Relationship Id="rId5" Type="http://schemas.openxmlformats.org/officeDocument/2006/relationships/image" Target="../media/image150.svg"/><Relationship Id="rId10" Type="http://schemas.openxmlformats.org/officeDocument/2006/relationships/image" Target="../media/image155.png"/><Relationship Id="rId4" Type="http://schemas.openxmlformats.org/officeDocument/2006/relationships/image" Target="../media/image149.png"/><Relationship Id="rId9" Type="http://schemas.openxmlformats.org/officeDocument/2006/relationships/image" Target="../media/image154.sv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svg"/><Relationship Id="rId3" Type="http://schemas.openxmlformats.org/officeDocument/2006/relationships/image" Target="../media/image22.jpeg"/><Relationship Id="rId7" Type="http://schemas.openxmlformats.org/officeDocument/2006/relationships/image" Target="../media/image12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6.png"/><Relationship Id="rId5" Type="http://schemas.openxmlformats.org/officeDocument/2006/relationships/image" Target="../media/image55.svg"/><Relationship Id="rId10" Type="http://schemas.openxmlformats.org/officeDocument/2006/relationships/image" Target="../media/image8.png"/><Relationship Id="rId4" Type="http://schemas.openxmlformats.org/officeDocument/2006/relationships/image" Target="../media/image54.png"/><Relationship Id="rId9" Type="http://schemas.openxmlformats.org/officeDocument/2006/relationships/image" Target="../media/image15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0.svg"/><Relationship Id="rId3" Type="http://schemas.openxmlformats.org/officeDocument/2006/relationships/image" Target="../media/image28.jpeg"/><Relationship Id="rId7" Type="http://schemas.openxmlformats.org/officeDocument/2006/relationships/image" Target="../media/image15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9.svg"/><Relationship Id="rId11" Type="http://schemas.openxmlformats.org/officeDocument/2006/relationships/image" Target="../media/image8.png"/><Relationship Id="rId5" Type="http://schemas.openxmlformats.org/officeDocument/2006/relationships/image" Target="../media/image128.png"/><Relationship Id="rId10" Type="http://schemas.openxmlformats.org/officeDocument/2006/relationships/image" Target="../media/image162.svg"/><Relationship Id="rId4" Type="http://schemas.openxmlformats.org/officeDocument/2006/relationships/image" Target="../media/image158.png"/><Relationship Id="rId9" Type="http://schemas.openxmlformats.org/officeDocument/2006/relationships/image" Target="../media/image16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svg"/><Relationship Id="rId3" Type="http://schemas.openxmlformats.org/officeDocument/2006/relationships/image" Target="../media/image11.jpeg"/><Relationship Id="rId7" Type="http://schemas.openxmlformats.org/officeDocument/2006/relationships/image" Target="../media/image15.sv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11" Type="http://schemas.openxmlformats.org/officeDocument/2006/relationships/image" Target="../media/image19.svg"/><Relationship Id="rId5" Type="http://schemas.openxmlformats.org/officeDocument/2006/relationships/image" Target="../media/image13.sv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Relationship Id="rId14" Type="http://schemas.openxmlformats.org/officeDocument/2006/relationships/image" Target="../media/image8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166.svg"/><Relationship Id="rId3" Type="http://schemas.openxmlformats.org/officeDocument/2006/relationships/image" Target="../media/image37.jpeg"/><Relationship Id="rId7" Type="http://schemas.openxmlformats.org/officeDocument/2006/relationships/image" Target="../media/image89.svg"/><Relationship Id="rId12" Type="http://schemas.openxmlformats.org/officeDocument/2006/relationships/image" Target="../media/image165.png"/><Relationship Id="rId2" Type="http://schemas.openxmlformats.org/officeDocument/2006/relationships/notesSlide" Target="../notesSlides/notesSlide30.xml"/><Relationship Id="rId16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8.png"/><Relationship Id="rId11" Type="http://schemas.openxmlformats.org/officeDocument/2006/relationships/image" Target="../media/image164.svg"/><Relationship Id="rId5" Type="http://schemas.openxmlformats.org/officeDocument/2006/relationships/image" Target="../media/image21.svg"/><Relationship Id="rId15" Type="http://schemas.openxmlformats.org/officeDocument/2006/relationships/image" Target="../media/image168.svg"/><Relationship Id="rId10" Type="http://schemas.openxmlformats.org/officeDocument/2006/relationships/image" Target="../media/image163.png"/><Relationship Id="rId4" Type="http://schemas.openxmlformats.org/officeDocument/2006/relationships/image" Target="../media/image20.png"/><Relationship Id="rId9" Type="http://schemas.openxmlformats.org/officeDocument/2006/relationships/image" Target="../media/image19.svg"/><Relationship Id="rId14" Type="http://schemas.openxmlformats.org/officeDocument/2006/relationships/image" Target="../media/image16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8.png"/><Relationship Id="rId3" Type="http://schemas.openxmlformats.org/officeDocument/2006/relationships/image" Target="../media/image22.jpeg"/><Relationship Id="rId7" Type="http://schemas.openxmlformats.org/officeDocument/2006/relationships/image" Target="../media/image24.png"/><Relationship Id="rId12" Type="http://schemas.openxmlformats.org/officeDocument/2006/relationships/image" Target="../media/image27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13.svg"/><Relationship Id="rId10" Type="http://schemas.openxmlformats.org/officeDocument/2006/relationships/image" Target="../media/image15.sv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3" Type="http://schemas.openxmlformats.org/officeDocument/2006/relationships/image" Target="../media/image28.jpe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5" Type="http://schemas.openxmlformats.org/officeDocument/2006/relationships/image" Target="../media/image13.svg"/><Relationship Id="rId10" Type="http://schemas.openxmlformats.org/officeDocument/2006/relationships/image" Target="../media/image33.png"/><Relationship Id="rId4" Type="http://schemas.openxmlformats.org/officeDocument/2006/relationships/image" Target="../media/image12.png"/><Relationship Id="rId9" Type="http://schemas.openxmlformats.org/officeDocument/2006/relationships/image" Target="../media/image32.svg"/><Relationship Id="rId1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sv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0.png"/><Relationship Id="rId11" Type="http://schemas.openxmlformats.org/officeDocument/2006/relationships/image" Target="../media/image45.svg"/><Relationship Id="rId5" Type="http://schemas.openxmlformats.org/officeDocument/2006/relationships/image" Target="../media/image39.svg"/><Relationship Id="rId10" Type="http://schemas.openxmlformats.org/officeDocument/2006/relationships/image" Target="../media/image44.png"/><Relationship Id="rId4" Type="http://schemas.openxmlformats.org/officeDocument/2006/relationships/image" Target="../media/image38.png"/><Relationship Id="rId9" Type="http://schemas.openxmlformats.org/officeDocument/2006/relationships/image" Target="../media/image43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svg"/><Relationship Id="rId3" Type="http://schemas.openxmlformats.org/officeDocument/2006/relationships/image" Target="../media/image1.jpeg"/><Relationship Id="rId7" Type="http://schemas.openxmlformats.org/officeDocument/2006/relationships/image" Target="../media/image21.svg"/><Relationship Id="rId12" Type="http://schemas.openxmlformats.org/officeDocument/2006/relationships/image" Target="../media/image5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51.svg"/><Relationship Id="rId5" Type="http://schemas.openxmlformats.org/officeDocument/2006/relationships/image" Target="../media/image47.svg"/><Relationship Id="rId10" Type="http://schemas.openxmlformats.org/officeDocument/2006/relationships/image" Target="../media/image50.png"/><Relationship Id="rId4" Type="http://schemas.openxmlformats.org/officeDocument/2006/relationships/image" Target="../media/image46.png"/><Relationship Id="rId9" Type="http://schemas.openxmlformats.org/officeDocument/2006/relationships/image" Target="../media/image49.svg"/><Relationship Id="rId1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svg"/><Relationship Id="rId13" Type="http://schemas.openxmlformats.org/officeDocument/2006/relationships/image" Target="../media/image63.png"/><Relationship Id="rId3" Type="http://schemas.openxmlformats.org/officeDocument/2006/relationships/image" Target="../media/image9.jpeg"/><Relationship Id="rId7" Type="http://schemas.openxmlformats.org/officeDocument/2006/relationships/image" Target="../media/image57.png"/><Relationship Id="rId12" Type="http://schemas.openxmlformats.org/officeDocument/2006/relationships/image" Target="../media/image62.svg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66.sv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svg"/><Relationship Id="rId15" Type="http://schemas.openxmlformats.org/officeDocument/2006/relationships/image" Target="../media/image65.png"/><Relationship Id="rId10" Type="http://schemas.openxmlformats.org/officeDocument/2006/relationships/image" Target="../media/image60.svg"/><Relationship Id="rId4" Type="http://schemas.openxmlformats.org/officeDocument/2006/relationships/image" Target="../media/image54.png"/><Relationship Id="rId9" Type="http://schemas.openxmlformats.org/officeDocument/2006/relationships/image" Target="../media/image59.png"/><Relationship Id="rId14" Type="http://schemas.openxmlformats.org/officeDocument/2006/relationships/image" Target="../media/image64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11.jpeg"/><Relationship Id="rId7" Type="http://schemas.openxmlformats.org/officeDocument/2006/relationships/image" Target="../media/image68.svg"/><Relationship Id="rId12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7.png"/><Relationship Id="rId11" Type="http://schemas.openxmlformats.org/officeDocument/2006/relationships/image" Target="../media/image21.svg"/><Relationship Id="rId5" Type="http://schemas.openxmlformats.org/officeDocument/2006/relationships/image" Target="../media/image13.svg"/><Relationship Id="rId10" Type="http://schemas.openxmlformats.org/officeDocument/2006/relationships/image" Target="../media/image20.png"/><Relationship Id="rId4" Type="http://schemas.openxmlformats.org/officeDocument/2006/relationships/image" Target="../media/image12.png"/><Relationship Id="rId9" Type="http://schemas.openxmlformats.org/officeDocument/2006/relationships/image" Target="../media/image70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7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1016000" y="2286000"/>
            <a:ext cx="10160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3600" b="1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2025年12月AI应用市场数据洞察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1016000" y="3111500"/>
            <a:ext cx="10160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2000" b="0" i="0" u="none" strike="noStrike" dirty="0" err="1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Web端</a:t>
            </a:r>
            <a:r>
              <a:rPr lang="en-US" sz="2000" b="0" i="0" u="none" strike="noStrike" dirty="0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 | </a:t>
            </a:r>
            <a:r>
              <a:rPr lang="en-US" sz="2000" b="0" i="0" u="none" strike="noStrike" dirty="0" err="1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App端</a:t>
            </a:r>
            <a:r>
              <a:rPr lang="en-US" sz="2000" b="0" i="0" u="none" strike="noStrike" dirty="0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 | </a:t>
            </a:r>
            <a:r>
              <a:rPr lang="en-US" sz="2000" b="0" i="0" u="none" strike="noStrike" dirty="0" err="1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出海</a:t>
            </a:r>
            <a:endParaRPr lang="en-US" sz="1100" dirty="0"/>
          </a:p>
        </p:txBody>
      </p:sp>
      <p:cxnSp>
        <p:nvCxnSpPr>
          <p:cNvPr id="6" name="Connector 6"/>
          <p:cNvCxnSpPr/>
          <p:nvPr/>
        </p:nvCxnSpPr>
        <p:spPr>
          <a:xfrm rot="-34376">
            <a:off x="5461032" y="3803650"/>
            <a:ext cx="127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ap="flat" cmpd="sng">
            <a:solidFill>
              <a:srgbClr val="FF9F1C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32000" y="5486400"/>
            <a:ext cx="203200" cy="2032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2286000" y="54610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1100" dirty="0"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5700" y="5486400"/>
            <a:ext cx="203200" cy="2032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5219700" y="5461000"/>
            <a:ext cx="22352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演讲者</a:t>
            </a:r>
            <a:r>
              <a:rPr lang="en-US" sz="1400" b="0" i="0" u="none" strike="noStrike" dirty="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：[</a:t>
            </a:r>
            <a:r>
              <a:rPr lang="zh-CN" altLang="en-US" sz="1400" b="0" i="0" u="none" strike="noStrike" dirty="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4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宦家臣</a:t>
            </a:r>
            <a:r>
              <a:rPr lang="zh-CN" altLang="en-US" sz="1400" b="0" i="0" u="none" strike="noStrike" dirty="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altLang="zh-CN" sz="1400" b="0" i="0" u="none" strike="noStrike" dirty="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Jason</a:t>
            </a:r>
            <a:r>
              <a:rPr lang="zh-CN" altLang="en-US" dirty="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400" b="0" i="0" u="none" strike="noStrike" dirty="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]</a:t>
            </a:r>
            <a:endParaRPr lang="en-US" sz="1100" dirty="0"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93100" y="5486400"/>
            <a:ext cx="203200" cy="2032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8547100" y="54610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网址：</a:t>
            </a:r>
            <a:r>
              <a:rPr lang="en-US" altLang="zh-CN" sz="1400" b="0" i="0" u="none" strike="noStrike" dirty="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100aiapps.cn</a:t>
            </a:r>
            <a:endParaRPr lang="en-US" sz="1100" dirty="0"/>
          </a:p>
        </p:txBody>
      </p:sp>
      <p:pic>
        <p:nvPicPr>
          <p:cNvPr id="13" name="图片 12" descr="图片包含 徽标&#10;&#10;AI 生成的内容可能不正确。">
            <a:extLst>
              <a:ext uri="{FF2B5EF4-FFF2-40B4-BE49-F238E27FC236}">
                <a16:creationId xmlns:a16="http://schemas.microsoft.com/office/drawing/2014/main" id="{2B96D676-A2CF-6EBE-99FE-D195210FAC92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31446" b="33195"/>
          <a:stretch/>
        </p:blipFill>
        <p:spPr>
          <a:xfrm>
            <a:off x="4845429" y="353868"/>
            <a:ext cx="2501142" cy="88438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从chat</a:t>
            </a:r>
            <a:r>
              <a:rPr lang="zh-CN" altLang="en-US" sz="3600" b="1" i="0" u="none" strike="noStrik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～</a:t>
            </a:r>
            <a:r>
              <a:rPr lang="en-US" altLang="zh-CN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build</a:t>
            </a: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：最有故事感的增长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651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625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海外市场：存量领跑，稳健增长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291">
            <a:off x="1016009" y="2089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2286000"/>
            <a:ext cx="4699000" cy="2540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016000" y="5105105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Cursor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 访问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1721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(+5.43%) | 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月活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623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(+8.23%)</a:t>
            </a:r>
          </a:p>
          <a:p>
            <a:pPr indent="0" algn="l">
              <a:lnSpc>
                <a:spcPct val="125000"/>
              </a:lnSpc>
              <a:defRPr/>
            </a:pP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Lovable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 访问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2319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(+19.43%) | 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月活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518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(+16.34%)</a:t>
            </a:r>
          </a:p>
          <a:p>
            <a:pPr indent="0" algn="l">
              <a:lnSpc>
                <a:spcPct val="125000"/>
              </a:lnSpc>
              <a:defRPr/>
            </a:pPr>
            <a:r>
              <a:rPr lang="en-US" altLang="zh-CN" sz="1400" b="0" i="0" u="none" strike="noStrike" dirty="0" err="1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Replit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 访问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1065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(+11.62%) | 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月活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389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(+10.8%)</a:t>
            </a:r>
          </a:p>
          <a:p>
            <a:pPr indent="0" algn="l">
              <a:lnSpc>
                <a:spcPct val="125000"/>
              </a:lnSpc>
              <a:defRPr/>
            </a:pPr>
            <a:endParaRPr lang="en-US" altLang="zh-CN" sz="1400" b="0" i="0" u="none" strike="noStrike" dirty="0" err="1">
              <a:solidFill>
                <a:srgbClr val="B4B4B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1" name="AutoShape 11"/>
          <p:cNvSpPr/>
          <p:nvPr/>
        </p:nvSpPr>
        <p:spPr>
          <a:xfrm>
            <a:off x="6223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1651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6858000" y="1625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国内市场：新秀崛起，爆发式增长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291">
            <a:off x="6477009" y="2089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286000"/>
            <a:ext cx="4699000" cy="2540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477000" y="5105105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文心快码 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访问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184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(+157.29%) | 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月活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114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(+131.16%)</a:t>
            </a:r>
          </a:p>
          <a:p>
            <a:pPr indent="0" algn="l">
              <a:lnSpc>
                <a:spcPct val="125000"/>
              </a:lnSpc>
              <a:defRPr/>
            </a:pPr>
            <a:r>
              <a:rPr lang="en-US" altLang="zh-CN" sz="1400" b="0" i="0" u="none" strike="noStrike" dirty="0" err="1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CodeBuddy</a:t>
            </a:r>
            <a:r>
              <a:rPr lang="zh-CN" altLang="en-US" sz="1400" b="0" i="0" u="none" strike="noStrike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zh-CN" altLang="en-US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访问 </a:t>
            </a:r>
            <a:r>
              <a:rPr lang="en-US" altLang="zh-CN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18</a:t>
            </a:r>
            <a:r>
              <a:rPr lang="zh-CN" altLang="en-US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| </a:t>
            </a:r>
            <a:r>
              <a:rPr lang="zh-CN" altLang="en-US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月活 </a:t>
            </a:r>
            <a:r>
              <a:rPr lang="en-US" altLang="zh-CN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11</a:t>
            </a:r>
            <a:r>
              <a:rPr lang="zh-CN" altLang="en-US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(+41.87%)</a:t>
            </a:r>
          </a:p>
          <a:p>
            <a:pPr indent="0" algn="l">
              <a:lnSpc>
                <a:spcPct val="125000"/>
              </a:lnSpc>
              <a:defRPr/>
            </a:pPr>
            <a:r>
              <a:rPr lang="en-US" altLang="zh-CN" dirty="0" err="1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Qoder</a:t>
            </a:r>
            <a:r>
              <a:rPr lang="zh-CN" altLang="en-US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访问 </a:t>
            </a:r>
            <a:r>
              <a:rPr lang="en-US" altLang="zh-CN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134</a:t>
            </a:r>
            <a:r>
              <a:rPr lang="zh-CN" altLang="en-US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(+25.3%) | </a:t>
            </a:r>
            <a:r>
              <a:rPr lang="zh-CN" altLang="en-US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月活 </a:t>
            </a:r>
            <a:r>
              <a:rPr lang="en-US" altLang="zh-CN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56</a:t>
            </a:r>
            <a:r>
              <a:rPr lang="zh-CN" altLang="en-US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万 </a:t>
            </a:r>
            <a:r>
              <a:rPr lang="en-US" altLang="zh-CN" dirty="0">
                <a:solidFill>
                  <a:srgbClr val="B4B4B4"/>
                </a:solidFill>
                <a:latin typeface="Noto Sans SC"/>
                <a:ea typeface="Noto Sans SC"/>
                <a:cs typeface="Noto Sans SC"/>
                <a:sym typeface="Noto Sans SC"/>
              </a:rPr>
              <a:t>(+14.25%)</a:t>
            </a:r>
            <a:endParaRPr lang="en-US" altLang="zh-CN" sz="1400" b="0" i="0" u="none" strike="noStrike" dirty="0">
              <a:solidFill>
                <a:srgbClr val="B4B4B4"/>
              </a:solidFill>
              <a:latin typeface="Noto Sans SC"/>
              <a:ea typeface="Noto Sans SC"/>
              <a:cs typeface="Noto Sans SC"/>
              <a:sym typeface="Noto Sans SC"/>
            </a:endParaRPr>
          </a:p>
          <a:p>
            <a:pPr indent="0" algn="l">
              <a:lnSpc>
                <a:spcPct val="125000"/>
              </a:lnSpc>
              <a:defRPr/>
            </a:pPr>
            <a:endParaRPr lang="en-US" altLang="zh-CN" sz="1400" b="0" i="0" u="none" strike="noStrike" dirty="0" err="1">
              <a:solidFill>
                <a:srgbClr val="B4B4B4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pic>
        <p:nvPicPr>
          <p:cNvPr id="17" name="图片 16" descr="图片包含 徽标&#10;&#10;AI 生成的内容可能不正确。">
            <a:extLst>
              <a:ext uri="{FF2B5EF4-FFF2-40B4-BE49-F238E27FC236}">
                <a16:creationId xmlns:a16="http://schemas.microsoft.com/office/drawing/2014/main" id="{6F6C9924-C7B6-AD29-7681-52B09A89104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0" name="AutoShape 8">
            <a:extLst>
              <a:ext uri="{FF2B5EF4-FFF2-40B4-BE49-F238E27FC236}">
                <a16:creationId xmlns:a16="http://schemas.microsoft.com/office/drawing/2014/main" id="{04FDD048-EEEE-9FFA-7193-AFB5AFC65BC7}"/>
              </a:ext>
            </a:extLst>
          </p:cNvPr>
          <p:cNvSpPr/>
          <p:nvPr/>
        </p:nvSpPr>
        <p:spPr>
          <a:xfrm>
            <a:off x="762000" y="63119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智谱AI &amp; MiniMax：上市后产品曲线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651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6129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智谱AI (Zhipu AI) 数据表现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291">
            <a:off x="1016009" y="2089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2286000"/>
            <a:ext cx="4699000" cy="2286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016000" y="4826000"/>
            <a:ext cx="2222500" cy="1016000"/>
          </a:xfrm>
          <a:prstGeom prst="roundRect">
            <a:avLst>
              <a:gd name="adj" fmla="val 6250"/>
            </a:avLst>
          </a:prstGeom>
          <a:solidFill>
            <a:srgbClr val="FF9F1C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79500" y="4953000"/>
            <a:ext cx="2095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AutoGLM 访问量环比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079500" y="5270500"/>
            <a:ext cx="2095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+493.62%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3365500" y="4826000"/>
            <a:ext cx="2222500" cy="1016000"/>
          </a:xfrm>
          <a:prstGeom prst="roundRect">
            <a:avLst>
              <a:gd name="adj" fmla="val 6250"/>
            </a:avLst>
          </a:prstGeom>
          <a:solidFill>
            <a:srgbClr val="FF9F1C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3429000" y="4953000"/>
            <a:ext cx="2095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Big</a:t>
            </a:r>
            <a:r>
              <a:rPr lang="en-US" altLang="zh-CN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Model</a:t>
            </a:r>
            <a:r>
              <a:rPr lang="en-US" sz="1400" b="0" i="0" u="none" strike="noStrike" dirty="0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4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月活环比</a:t>
            </a:r>
            <a:endParaRPr lang="en-US" sz="1100" dirty="0"/>
          </a:p>
        </p:txBody>
      </p:sp>
      <p:sp>
        <p:nvSpPr>
          <p:cNvPr id="15" name="AutoShape 15"/>
          <p:cNvSpPr/>
          <p:nvPr/>
        </p:nvSpPr>
        <p:spPr>
          <a:xfrm>
            <a:off x="3429000" y="5270500"/>
            <a:ext cx="2095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+625.95%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223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1651000"/>
            <a:ext cx="304800" cy="3048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6858000" y="16129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MiniMax 数据表现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291">
            <a:off x="6477009" y="20891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0" name="Pictur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286000"/>
            <a:ext cx="4699000" cy="2286000"/>
          </a:xfrm>
          <a:prstGeom prst="rect">
            <a:avLst/>
          </a:prstGeom>
        </p:spPr>
      </p:pic>
      <p:sp>
        <p:nvSpPr>
          <p:cNvPr id="21" name="AutoShape 21"/>
          <p:cNvSpPr/>
          <p:nvPr/>
        </p:nvSpPr>
        <p:spPr>
          <a:xfrm>
            <a:off x="6477000" y="4826000"/>
            <a:ext cx="2222500" cy="1016000"/>
          </a:xfrm>
          <a:prstGeom prst="roundRect">
            <a:avLst>
              <a:gd name="adj" fmla="val 6250"/>
            </a:avLst>
          </a:prstGeom>
          <a:solidFill>
            <a:srgbClr val="3B82F6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2" name="AutoShape 22"/>
          <p:cNvSpPr/>
          <p:nvPr/>
        </p:nvSpPr>
        <p:spPr>
          <a:xfrm>
            <a:off x="6540500" y="4953000"/>
            <a:ext cx="2095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海螺AI 访问量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540500" y="5270500"/>
            <a:ext cx="2095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123 万次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8826500" y="4826000"/>
            <a:ext cx="2222500" cy="1016000"/>
          </a:xfrm>
          <a:prstGeom prst="roundRect">
            <a:avLst>
              <a:gd name="adj" fmla="val 6250"/>
            </a:avLst>
          </a:prstGeom>
          <a:solidFill>
            <a:srgbClr val="3B82F6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5" name="AutoShape 25"/>
          <p:cNvSpPr/>
          <p:nvPr/>
        </p:nvSpPr>
        <p:spPr>
          <a:xfrm>
            <a:off x="8890000" y="4953000"/>
            <a:ext cx="2095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海螺AI 访问量环比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8890000" y="5270500"/>
            <a:ext cx="2095500" cy="4064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400" b="1" i="0" u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+121.02%</a:t>
            </a:r>
            <a:endParaRPr lang="en-US" sz="1100"/>
          </a:p>
        </p:txBody>
      </p:sp>
      <p:pic>
        <p:nvPicPr>
          <p:cNvPr id="27" name="图片 26" descr="图片包含 徽标&#10;&#10;AI 生成的内容可能不正确。">
            <a:extLst>
              <a:ext uri="{FF2B5EF4-FFF2-40B4-BE49-F238E27FC236}">
                <a16:creationId xmlns:a16="http://schemas.microsoft.com/office/drawing/2014/main" id="{C84C2069-C207-B243-C7FB-B55AE1C57157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8" name="AutoShape 8">
            <a:extLst>
              <a:ext uri="{FF2B5EF4-FFF2-40B4-BE49-F238E27FC236}">
                <a16:creationId xmlns:a16="http://schemas.microsoft.com/office/drawing/2014/main" id="{9FB6AB59-665D-83D1-A4B4-8BE27B7D9440}"/>
              </a:ext>
            </a:extLst>
          </p:cNvPr>
          <p:cNvSpPr/>
          <p:nvPr/>
        </p:nvSpPr>
        <p:spPr>
          <a:xfrm>
            <a:off x="762000" y="63119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dirty="0"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全球Top100版图</a:t>
            </a:r>
            <a:endParaRPr lang="en-US" sz="1100"/>
          </a:p>
        </p:txBody>
      </p:sp>
      <p:sp>
        <p:nvSpPr>
          <p:cNvPr id="4" name="AutoShape 4"/>
          <p:cNvSpPr/>
          <p:nvPr/>
        </p:nvSpPr>
        <p:spPr>
          <a:xfrm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00" y="18288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473200" y="17907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出海三大核心主线</a:t>
            </a:r>
            <a:endParaRPr lang="en-US" sz="1100"/>
          </a:p>
        </p:txBody>
      </p:sp>
      <p:cxnSp>
        <p:nvCxnSpPr>
          <p:cNvPr id="7" name="Connector 7"/>
          <p:cNvCxnSpPr/>
          <p:nvPr/>
        </p:nvCxnSpPr>
        <p:spPr>
          <a:xfrm rot="-9766">
            <a:off x="1066809" y="2279650"/>
            <a:ext cx="4470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6800" y="2540000"/>
            <a:ext cx="406400" cy="4064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574800" y="2540000"/>
            <a:ext cx="406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图片/视频生成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AIGC 内容生产力工具，市场需求旺盛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6800" y="33655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574800" y="3365500"/>
            <a:ext cx="406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情感陪伴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基于大模型的个性化聊天机器人与伴侣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66800" y="4191000"/>
            <a:ext cx="406400" cy="4064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574800" y="4191000"/>
            <a:ext cx="406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智能体 (Agent)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具备自主决策与执行能力的 AI 智能体</a:t>
            </a:r>
          </a:p>
        </p:txBody>
      </p:sp>
      <p:sp>
        <p:nvSpPr>
          <p:cNvPr id="14" name="AutoShape 14"/>
          <p:cNvSpPr/>
          <p:nvPr/>
        </p:nvSpPr>
        <p:spPr>
          <a:xfrm>
            <a:off x="6350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54800" y="18288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061200" y="17907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产品分布与月活占比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766">
            <a:off x="6654809" y="2279650"/>
            <a:ext cx="4470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图片 21">
            <a:extLst>
              <a:ext uri="{FF2B5EF4-FFF2-40B4-BE49-F238E27FC236}">
                <a16:creationId xmlns:a16="http://schemas.microsoft.com/office/drawing/2014/main" id="{85E677FB-FBFD-EC42-5027-30F694FCC5F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604000" y="2482850"/>
            <a:ext cx="4457700" cy="3035300"/>
          </a:xfrm>
          <a:prstGeom prst="rect">
            <a:avLst/>
          </a:prstGeom>
        </p:spPr>
      </p:pic>
      <p:pic>
        <p:nvPicPr>
          <p:cNvPr id="23" name="图片 22" descr="图片包含 徽标&#10;&#10;AI 生成的内容可能不正确。">
            <a:extLst>
              <a:ext uri="{FF2B5EF4-FFF2-40B4-BE49-F238E27FC236}">
                <a16:creationId xmlns:a16="http://schemas.microsoft.com/office/drawing/2014/main" id="{2FEB8491-02A9-20A5-9ADF-436EA4C6689B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4" name="AutoShape 8">
            <a:extLst>
              <a:ext uri="{FF2B5EF4-FFF2-40B4-BE49-F238E27FC236}">
                <a16:creationId xmlns:a16="http://schemas.microsoft.com/office/drawing/2014/main" id="{7F5FE453-CD27-1E31-1099-2B351AA8F6F7}"/>
              </a:ext>
            </a:extLst>
          </p:cNvPr>
          <p:cNvSpPr/>
          <p:nvPr/>
        </p:nvSpPr>
        <p:spPr>
          <a:xfrm>
            <a:off x="6807200" y="556895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AutoShape 2">
            <a:extLst>
              <a:ext uri="{FF2B5EF4-FFF2-40B4-BE49-F238E27FC236}">
                <a16:creationId xmlns:a16="http://schemas.microsoft.com/office/drawing/2014/main" id="{9E9CE0AB-08FF-FD87-97D4-D84CE4C2CF4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 dirty="0"/>
          </a:p>
        </p:txBody>
      </p:sp>
      <p:pic>
        <p:nvPicPr>
          <p:cNvPr id="24" name="图片 23" descr="图片包含 徽标&#10;&#10;AI 生成的内容可能不正确。">
            <a:extLst>
              <a:ext uri="{FF2B5EF4-FFF2-40B4-BE49-F238E27FC236}">
                <a16:creationId xmlns:a16="http://schemas.microsoft.com/office/drawing/2014/main" id="{65376BB5-1D3D-6F0F-AA32-E57210572F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1C560DCD-EDDB-B212-1FE8-8F24C5E22A72}"/>
              </a:ext>
            </a:extLst>
          </p:cNvPr>
          <p:cNvGraphicFramePr>
            <a:graphicFrameLocks noGrp="1"/>
          </p:cNvGraphicFramePr>
          <p:nvPr/>
        </p:nvGraphicFramePr>
        <p:xfrm>
          <a:off x="762000" y="1397000"/>
          <a:ext cx="10668000" cy="45085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78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产品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FF14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分类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FF14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月活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(</a:t>
                      </a:r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万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</a:t>
                      </a:r>
                      <a:endParaRPr lang="en-US" sz="110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FF14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月活环比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FF14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访问量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(</a:t>
                      </a:r>
                      <a:r>
                        <a:rPr lang="en-US" sz="1400" b="1" i="0" u="none" strike="noStrike" dirty="0" err="1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万</a:t>
                      </a: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)</a:t>
                      </a:r>
                      <a:endParaRPr lang="en-US" sz="110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FF14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访问量环比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9FF14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Clipto.AI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社媒工具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537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+22.4%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913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+17.3%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39FF1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KLING AI</a:t>
                      </a:r>
                      <a:endParaRPr lang="en-US" sz="110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视频生成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474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+42.3%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1346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+33.8%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manus</a:t>
                      </a:r>
                      <a:endParaRPr lang="en-US" sz="110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智能体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409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+21.7%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1442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-2.8%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Dreamina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图片生成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384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+64.7%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967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+38.1%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PolyBuzz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情感陪伴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332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+22.1%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4226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+25.9%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Lovart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图片生成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208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+28.0%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678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+46.3%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Oreate AI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效率工具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118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+139.2%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174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+117.1%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Talkie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情感陪伴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112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+20.0%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459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+24.2%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45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MaxAI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浏览器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107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39FF14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+31.2%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182</a:t>
                      </a:r>
                      <a:endParaRPr lang="en-US" sz="110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 dirty="0">
                          <a:solidFill>
                            <a:srgbClr val="E5E7EB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+22.4%</a:t>
                      </a:r>
                      <a:endParaRPr lang="en-US" sz="110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2" name="AutoShape 2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altLang="zh-CN" sz="3600" b="1" i="0" u="none" strike="noStrik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月活≥100万且环比≥20%</a:t>
            </a:r>
            <a:endParaRPr lang="en-US" sz="1100" dirty="0"/>
          </a:p>
        </p:txBody>
      </p:sp>
      <p:sp>
        <p:nvSpPr>
          <p:cNvPr id="26" name="AutoShape 7">
            <a:extLst>
              <a:ext uri="{FF2B5EF4-FFF2-40B4-BE49-F238E27FC236}">
                <a16:creationId xmlns:a16="http://schemas.microsoft.com/office/drawing/2014/main" id="{FEC2ADE2-70DE-965E-E1CF-6E706BA62D9D}"/>
              </a:ext>
            </a:extLst>
          </p:cNvPr>
          <p:cNvSpPr/>
          <p:nvPr/>
        </p:nvSpPr>
        <p:spPr>
          <a:xfrm>
            <a:off x="1143000" y="6040780"/>
            <a:ext cx="990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i="0" u="none" strike="noStrike" dirty="0" err="1">
                <a:solidFill>
                  <a:srgbClr val="E5E7EB"/>
                </a:solidFill>
                <a:latin typeface="Poppins"/>
                <a:ea typeface="Poppins"/>
                <a:cs typeface="Poppins"/>
                <a:sym typeface="Poppins"/>
              </a:rPr>
              <a:t>高增长产品集中于内容生产、情感陪伴、入口工具和智能体四大领域</a:t>
            </a:r>
            <a:r>
              <a:rPr lang="en-US" sz="1400" i="0" u="none" strike="noStrike" dirty="0">
                <a:solidFill>
                  <a:srgbClr val="E5E7EB"/>
                </a:solidFill>
                <a:latin typeface="Poppins"/>
                <a:ea typeface="Poppins"/>
                <a:cs typeface="Poppins"/>
                <a:sym typeface="Poppins"/>
              </a:rPr>
              <a:t>。</a:t>
            </a:r>
            <a:endParaRPr lang="en-US" sz="1100" dirty="0"/>
          </a:p>
        </p:txBody>
      </p:sp>
      <p:pic>
        <p:nvPicPr>
          <p:cNvPr id="27" name="Picture 6">
            <a:extLst>
              <a:ext uri="{FF2B5EF4-FFF2-40B4-BE49-F238E27FC236}">
                <a16:creationId xmlns:a16="http://schemas.microsoft.com/office/drawing/2014/main" id="{6129F0AD-FCB2-B68C-1D19-15E727F9941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2000" y="6040780"/>
            <a:ext cx="254000" cy="254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762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12月最热赛道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高增长潜力赛道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549">
            <a:off x="1016009" y="2152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2413000"/>
            <a:ext cx="254000" cy="254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97000" y="2387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视频编辑/生成</a:t>
            </a:r>
            <a:r>
              <a:rPr lang="en-US" sz="1400" b="0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~10% 增速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2743200"/>
            <a:ext cx="4318000" cy="762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1016000" y="2743200"/>
            <a:ext cx="3810000" cy="76200"/>
          </a:xfrm>
          <a:prstGeom prst="roundRect">
            <a:avLst>
              <a:gd name="adj" fmla="val 50000"/>
            </a:avLst>
          </a:prstGeom>
          <a:solidFill>
            <a:srgbClr val="FF9F1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3048000"/>
            <a:ext cx="254000" cy="254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97000" y="3022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情感陪伴</a:t>
            </a:r>
            <a:r>
              <a:rPr lang="en-US" sz="1400" b="0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7-8% 增速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016000" y="3378200"/>
            <a:ext cx="4318000" cy="762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1016000" y="3378200"/>
            <a:ext cx="3048000" cy="76200"/>
          </a:xfrm>
          <a:prstGeom prst="roundRect">
            <a:avLst>
              <a:gd name="adj" fmla="val 50000"/>
            </a:avLst>
          </a:prstGeom>
          <a:solidFill>
            <a:srgbClr val="FF9F1C">
              <a:alpha val="8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000" y="36830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1397000" y="3657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个人助理/代码助手</a:t>
            </a:r>
            <a:r>
              <a:rPr lang="en-US" sz="1400" b="0" i="0" u="none" strike="noStrike">
                <a:solidFill>
                  <a:srgbClr val="4ADE80"/>
                </a:solidFill>
                <a:latin typeface="Noto Sans SC"/>
                <a:ea typeface="Noto Sans SC"/>
                <a:cs typeface="Noto Sans SC"/>
                <a:sym typeface="Noto Sans SC"/>
              </a:rPr>
              <a:t>稳步增长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1016000" y="4013200"/>
            <a:ext cx="4318000" cy="762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0" name="AutoShape 20"/>
          <p:cNvSpPr/>
          <p:nvPr/>
        </p:nvSpPr>
        <p:spPr>
          <a:xfrm>
            <a:off x="1016000" y="4013200"/>
            <a:ext cx="2286000" cy="76200"/>
          </a:xfrm>
          <a:prstGeom prst="roundRect">
            <a:avLst>
              <a:gd name="adj" fmla="val 50000"/>
            </a:avLst>
          </a:prstGeom>
          <a:solidFill>
            <a:srgbClr val="4ADE80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1" name="AutoShape 21"/>
          <p:cNvSpPr/>
          <p:nvPr/>
        </p:nvSpPr>
        <p:spPr>
          <a:xfrm>
            <a:off x="6096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94A3B8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50000" y="17780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7310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面临挑战赛道 (两位数下跌)</a:t>
            </a:r>
            <a:endParaRPr lang="en-US" sz="1100"/>
          </a:p>
        </p:txBody>
      </p:sp>
      <p:cxnSp>
        <p:nvCxnSpPr>
          <p:cNvPr id="24" name="Connector 24"/>
          <p:cNvCxnSpPr/>
          <p:nvPr/>
        </p:nvCxnSpPr>
        <p:spPr>
          <a:xfrm rot="-9549">
            <a:off x="6350009" y="2152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5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50000" y="2413000"/>
            <a:ext cx="254000" cy="254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6731000" y="2387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教育赛道</a:t>
            </a:r>
            <a:r>
              <a:rPr lang="en-US" sz="1400" b="0" i="0" u="none" strike="noStrike">
                <a:solidFill>
                  <a:srgbClr val="F87171"/>
                </a:solidFill>
                <a:latin typeface="Noto Sans SC"/>
                <a:ea typeface="Noto Sans SC"/>
                <a:cs typeface="Noto Sans SC"/>
                <a:sym typeface="Noto Sans SC"/>
              </a:rPr>
              <a:t>两位数下跌</a:t>
            </a:r>
            <a:endParaRPr lang="en-US" sz="1100"/>
          </a:p>
        </p:txBody>
      </p:sp>
      <p:sp>
        <p:nvSpPr>
          <p:cNvPr id="27" name="AutoShape 27"/>
          <p:cNvSpPr/>
          <p:nvPr/>
        </p:nvSpPr>
        <p:spPr>
          <a:xfrm>
            <a:off x="6350000" y="2743200"/>
            <a:ext cx="4318000" cy="762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8" name="AutoShape 28"/>
          <p:cNvSpPr/>
          <p:nvPr/>
        </p:nvSpPr>
        <p:spPr>
          <a:xfrm>
            <a:off x="6350000" y="2743200"/>
            <a:ext cx="1270000" cy="76200"/>
          </a:xfrm>
          <a:prstGeom prst="roundRect">
            <a:avLst>
              <a:gd name="adj" fmla="val 50000"/>
            </a:avLst>
          </a:prstGeom>
          <a:solidFill>
            <a:srgbClr val="F8717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9" name="Picture 2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350000" y="3048000"/>
            <a:ext cx="254000" cy="254000"/>
          </a:xfrm>
          <a:prstGeom prst="rect">
            <a:avLst/>
          </a:prstGeom>
        </p:spPr>
      </p:pic>
      <p:sp>
        <p:nvSpPr>
          <p:cNvPr id="30" name="AutoShape 30"/>
          <p:cNvSpPr/>
          <p:nvPr/>
        </p:nvSpPr>
        <p:spPr>
          <a:xfrm>
            <a:off x="6731000" y="3022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PPT生成</a:t>
            </a:r>
            <a:r>
              <a:rPr lang="en-US" sz="1400" b="0" i="0" u="none" strike="noStrike">
                <a:solidFill>
                  <a:srgbClr val="F87171"/>
                </a:solidFill>
                <a:latin typeface="Noto Sans SC"/>
                <a:ea typeface="Noto Sans SC"/>
                <a:cs typeface="Noto Sans SC"/>
                <a:sym typeface="Noto Sans SC"/>
              </a:rPr>
              <a:t>两位数下跌</a:t>
            </a:r>
            <a:endParaRPr lang="en-US" sz="1100"/>
          </a:p>
        </p:txBody>
      </p:sp>
      <p:sp>
        <p:nvSpPr>
          <p:cNvPr id="31" name="AutoShape 31"/>
          <p:cNvSpPr/>
          <p:nvPr/>
        </p:nvSpPr>
        <p:spPr>
          <a:xfrm>
            <a:off x="6350000" y="3378200"/>
            <a:ext cx="4318000" cy="762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2" name="AutoShape 32"/>
          <p:cNvSpPr/>
          <p:nvPr/>
        </p:nvSpPr>
        <p:spPr>
          <a:xfrm>
            <a:off x="6350000" y="3378200"/>
            <a:ext cx="1270000" cy="76200"/>
          </a:xfrm>
          <a:prstGeom prst="roundRect">
            <a:avLst>
              <a:gd name="adj" fmla="val 50000"/>
            </a:avLst>
          </a:prstGeom>
          <a:solidFill>
            <a:srgbClr val="F8717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3" name="Picture 33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6350000" y="3683000"/>
            <a:ext cx="254000" cy="254000"/>
          </a:xfrm>
          <a:prstGeom prst="rect">
            <a:avLst/>
          </a:prstGeom>
        </p:spPr>
      </p:pic>
      <p:sp>
        <p:nvSpPr>
          <p:cNvPr id="34" name="AutoShape 34"/>
          <p:cNvSpPr/>
          <p:nvPr/>
        </p:nvSpPr>
        <p:spPr>
          <a:xfrm>
            <a:off x="6731000" y="36576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内容检测</a:t>
            </a:r>
            <a:r>
              <a:rPr lang="en-US" sz="1400" b="0" i="0" u="none" strike="noStrike">
                <a:solidFill>
                  <a:srgbClr val="F87171"/>
                </a:solidFill>
                <a:latin typeface="Noto Sans SC"/>
                <a:ea typeface="Noto Sans SC"/>
                <a:cs typeface="Noto Sans SC"/>
                <a:sym typeface="Noto Sans SC"/>
              </a:rPr>
              <a:t>两位数下跌</a:t>
            </a:r>
            <a:endParaRPr lang="en-US" sz="1100"/>
          </a:p>
        </p:txBody>
      </p:sp>
      <p:sp>
        <p:nvSpPr>
          <p:cNvPr id="35" name="AutoShape 35"/>
          <p:cNvSpPr/>
          <p:nvPr/>
        </p:nvSpPr>
        <p:spPr>
          <a:xfrm>
            <a:off x="6350000" y="4013200"/>
            <a:ext cx="4318000" cy="762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6" name="AutoShape 36"/>
          <p:cNvSpPr/>
          <p:nvPr/>
        </p:nvSpPr>
        <p:spPr>
          <a:xfrm>
            <a:off x="6350000" y="4013200"/>
            <a:ext cx="1270000" cy="76200"/>
          </a:xfrm>
          <a:prstGeom prst="roundRect">
            <a:avLst>
              <a:gd name="adj" fmla="val 50000"/>
            </a:avLst>
          </a:prstGeom>
          <a:solidFill>
            <a:srgbClr val="F87171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37" name="图片 36" descr="图片包含 徽标&#10;&#10;AI 生成的内容可能不正确。">
            <a:extLst>
              <a:ext uri="{FF2B5EF4-FFF2-40B4-BE49-F238E27FC236}">
                <a16:creationId xmlns:a16="http://schemas.microsoft.com/office/drawing/2014/main" id="{84BAEDB9-2212-D18F-22DB-DE012639E3D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38" name="AutoShape 8">
            <a:extLst>
              <a:ext uri="{FF2B5EF4-FFF2-40B4-BE49-F238E27FC236}">
                <a16:creationId xmlns:a16="http://schemas.microsoft.com/office/drawing/2014/main" id="{28F749BA-2272-9EAF-6C55-7AFB9C68A861}"/>
              </a:ext>
            </a:extLst>
          </p:cNvPr>
          <p:cNvSpPr/>
          <p:nvPr/>
        </p:nvSpPr>
        <p:spPr>
          <a:xfrm>
            <a:off x="762000" y="63119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Web端小结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00" y="18288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74800" y="18288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增长重心转移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66800" y="2286000"/>
            <a:ext cx="4597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ChatGPT虽仍处山顶，但陡峭增长期已过，重心转向工具、视频、代码及智能体等垂直场景。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223000" y="152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27800" y="18288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035800" y="18288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搜索与知识管理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527800" y="2286000"/>
            <a:ext cx="4597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Google 凭借其强大的搜索基础设施与知识管理能力重新发力，在生成式AI领域展现出强劲的整合潜力。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762000" y="406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6800" y="43688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1574800" y="43688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多方力量稳步推进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1066800" y="4826000"/>
            <a:ext cx="4597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xAI 专注于探索超级智能的边界，同时中国本土玩家在技术落地与市场应用上也在稳步推进，形成多元竞争格局。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223000" y="4064000"/>
            <a:ext cx="5207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527800" y="43688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7035800" y="43688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竞争焦点演变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527800" y="4826000"/>
            <a:ext cx="4597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行业竞争格局已从单纯的“入口之争”转向更具深度的“场景之争”，垂直领域的精细化运营成为关键。</a:t>
            </a:r>
            <a:endParaRPr lang="en-US" sz="1100"/>
          </a:p>
        </p:txBody>
      </p:sp>
      <p:pic>
        <p:nvPicPr>
          <p:cNvPr id="21" name="图片 20" descr="图片包含 徽标&#10;&#10;AI 生成的内容可能不正确。">
            <a:extLst>
              <a:ext uri="{FF2B5EF4-FFF2-40B4-BE49-F238E27FC236}">
                <a16:creationId xmlns:a16="http://schemas.microsoft.com/office/drawing/2014/main" id="{02E17920-B9D1-75F9-EB53-6AD8A6D8440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App端全球Top100席位分布</a:t>
            </a:r>
            <a:endParaRPr lang="en-US" sz="1100" dirty="0"/>
          </a:p>
        </p:txBody>
      </p:sp>
      <p:sp>
        <p:nvSpPr>
          <p:cNvPr id="4" name="AutoShape 4"/>
          <p:cNvSpPr/>
          <p:nvPr/>
        </p:nvSpPr>
        <p:spPr>
          <a:xfrm>
            <a:off x="762000" y="1651000"/>
            <a:ext cx="53340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1905000"/>
            <a:ext cx="4826000" cy="38100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6350000" y="1651000"/>
            <a:ext cx="50800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604000" y="1968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7112000" y="19685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海外产品 (主导地位)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6604000" y="24130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席位数：</a:t>
            </a:r>
            <a:r>
              <a:rPr lang="en-US" sz="2000" b="1" i="0" u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57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| 下载量占比：</a:t>
            </a:r>
            <a:r>
              <a:rPr lang="en-US" sz="2000" b="1" i="0" u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51%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9549">
            <a:off x="6604009" y="29781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1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04000" y="31750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7112000" y="31750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国内产品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6604000" y="36195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席位数：</a:t>
            </a:r>
            <a:r>
              <a:rPr lang="en-US" sz="2000" b="1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24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| 下载量占比：</a:t>
            </a:r>
            <a:r>
              <a:rPr lang="en-US" sz="2000" b="1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25%</a:t>
            </a:r>
            <a:endParaRPr lang="en-US" sz="1100"/>
          </a:p>
        </p:txBody>
      </p:sp>
      <p:cxnSp>
        <p:nvCxnSpPr>
          <p:cNvPr id="14" name="Connector 14"/>
          <p:cNvCxnSpPr/>
          <p:nvPr/>
        </p:nvCxnSpPr>
        <p:spPr>
          <a:xfrm rot="-9549">
            <a:off x="6604009" y="41846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04000" y="4381500"/>
            <a:ext cx="406400" cy="4064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112000" y="43815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出海产品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604000" y="48260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席位数：</a:t>
            </a:r>
            <a:r>
              <a:rPr lang="en-US" sz="2000" b="1" i="0" u="none" strike="noStrike">
                <a:solidFill>
                  <a:srgbClr val="10B981"/>
                </a:solidFill>
                <a:latin typeface="Poppins"/>
                <a:ea typeface="Poppins"/>
                <a:cs typeface="Poppins"/>
                <a:sym typeface="Poppins"/>
              </a:rPr>
              <a:t>19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| 下载量占比：</a:t>
            </a:r>
            <a:r>
              <a:rPr lang="en-US" sz="2000" b="1" i="0" u="none" strike="noStrike">
                <a:solidFill>
                  <a:srgbClr val="10B981"/>
                </a:solidFill>
                <a:latin typeface="Poppins"/>
                <a:ea typeface="Poppins"/>
                <a:cs typeface="Poppins"/>
                <a:sym typeface="Poppins"/>
              </a:rPr>
              <a:t>24%</a:t>
            </a:r>
            <a:endParaRPr lang="en-US" sz="1100"/>
          </a:p>
        </p:txBody>
      </p:sp>
      <p:pic>
        <p:nvPicPr>
          <p:cNvPr id="18" name="图片 17" descr="图片包含 徽标&#10;&#10;AI 生成的内容可能不正确。">
            <a:extLst>
              <a:ext uri="{FF2B5EF4-FFF2-40B4-BE49-F238E27FC236}">
                <a16:creationId xmlns:a16="http://schemas.microsoft.com/office/drawing/2014/main" id="{9FCD0AC3-5429-B673-3122-D7871C104B15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19" name="AutoShape 8">
            <a:extLst>
              <a:ext uri="{FF2B5EF4-FFF2-40B4-BE49-F238E27FC236}">
                <a16:creationId xmlns:a16="http://schemas.microsoft.com/office/drawing/2014/main" id="{E4161C62-B054-95C4-6A24-E7A5A37F1377}"/>
              </a:ext>
            </a:extLst>
          </p:cNvPr>
          <p:cNvSpPr/>
          <p:nvPr/>
        </p:nvSpPr>
        <p:spPr>
          <a:xfrm>
            <a:off x="1270000" y="5449711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App端头部玩家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10668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1778000"/>
            <a:ext cx="10160000" cy="4064000"/>
          </a:xfrm>
          <a:prstGeom prst="rect">
            <a:avLst/>
          </a:prstGeom>
        </p:spPr>
      </p:pic>
      <p:pic>
        <p:nvPicPr>
          <p:cNvPr id="7" name="图片 6" descr="图片包含 徽标&#10;&#10;AI 生成的内容可能不正确。">
            <a:extLst>
              <a:ext uri="{FF2B5EF4-FFF2-40B4-BE49-F238E27FC236}">
                <a16:creationId xmlns:a16="http://schemas.microsoft.com/office/drawing/2014/main" id="{88E53717-5D75-B25F-A912-98D3DCD18E9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8" name="AutoShape 8">
            <a:extLst>
              <a:ext uri="{FF2B5EF4-FFF2-40B4-BE49-F238E27FC236}">
                <a16:creationId xmlns:a16="http://schemas.microsoft.com/office/drawing/2014/main" id="{DB3798CE-8943-B8C9-7B90-725657468905}"/>
              </a:ext>
            </a:extLst>
          </p:cNvPr>
          <p:cNvSpPr/>
          <p:nvPr/>
        </p:nvSpPr>
        <p:spPr>
          <a:xfrm>
            <a:off x="1371600" y="56642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海外 vs 国内品类差异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651000"/>
            <a:ext cx="50800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905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879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海外 Top 100：娱乐化导向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549">
            <a:off x="1016009" y="23431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2603500"/>
            <a:ext cx="254000" cy="254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97000" y="25781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聊天机器人 (10款)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1016000" y="2921000"/>
            <a:ext cx="4318000" cy="1016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1016000" y="2921000"/>
            <a:ext cx="2870200" cy="101600"/>
          </a:xfrm>
          <a:prstGeom prst="roundRect">
            <a:avLst>
              <a:gd name="adj" fmla="val 50000"/>
            </a:avLst>
          </a:prstGeom>
          <a:solidFill>
            <a:srgbClr val="FF9F1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3238500"/>
            <a:ext cx="254000" cy="254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97000" y="32131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图片编辑 (11款)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016000" y="3556000"/>
            <a:ext cx="4318000" cy="1016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1016000" y="3556000"/>
            <a:ext cx="3162300" cy="101600"/>
          </a:xfrm>
          <a:prstGeom prst="roundRect">
            <a:avLst>
              <a:gd name="adj" fmla="val 50000"/>
            </a:avLst>
          </a:prstGeom>
          <a:solidFill>
            <a:srgbClr val="FF9F1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7" name="AutoShape 17"/>
          <p:cNvSpPr/>
          <p:nvPr/>
        </p:nvSpPr>
        <p:spPr>
          <a:xfrm>
            <a:off x="1016000" y="39370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特点：注重互动体验与视觉创意，整体偏向休闲娱乐。</a:t>
            </a:r>
            <a:endParaRPr lang="en-US" sz="1100"/>
          </a:p>
        </p:txBody>
      </p:sp>
      <p:sp>
        <p:nvSpPr>
          <p:cNvPr id="18" name="AutoShape 18"/>
          <p:cNvSpPr/>
          <p:nvPr/>
        </p:nvSpPr>
        <p:spPr>
          <a:xfrm>
            <a:off x="6350000" y="1651000"/>
            <a:ext cx="5080000" cy="4318000"/>
          </a:xfrm>
          <a:prstGeom prst="roundRect">
            <a:avLst>
              <a:gd name="adj" fmla="val 294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04000" y="19050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6985000" y="1879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3B82F6"/>
                </a:solidFill>
                <a:latin typeface="Noto Sans SC"/>
                <a:ea typeface="Noto Sans SC"/>
                <a:cs typeface="Noto Sans SC"/>
                <a:sym typeface="Noto Sans SC"/>
              </a:rPr>
              <a:t>国内 Top 100：务实与效率导向</a:t>
            </a:r>
            <a:endParaRPr lang="en-US" sz="1100"/>
          </a:p>
        </p:txBody>
      </p:sp>
      <p:cxnSp>
        <p:nvCxnSpPr>
          <p:cNvPr id="21" name="Connector 21"/>
          <p:cNvCxnSpPr/>
          <p:nvPr/>
        </p:nvCxnSpPr>
        <p:spPr>
          <a:xfrm rot="-9549">
            <a:off x="6604009" y="23431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04000" y="2603500"/>
            <a:ext cx="254000" cy="2540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985000" y="25781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智慧搜索 + 聊天机器人 (主导)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604000" y="2921000"/>
            <a:ext cx="4318000" cy="1016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5" name="AutoShape 25"/>
          <p:cNvSpPr/>
          <p:nvPr/>
        </p:nvSpPr>
        <p:spPr>
          <a:xfrm>
            <a:off x="6604000" y="2921000"/>
            <a:ext cx="4318000" cy="101600"/>
          </a:xfrm>
          <a:prstGeom prst="roundRect">
            <a:avLst>
              <a:gd name="adj" fmla="val 5000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604000" y="3238500"/>
            <a:ext cx="254000" cy="2540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6985000" y="3213100"/>
            <a:ext cx="4318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教育类应用 (6款)</a:t>
            </a:r>
            <a:endParaRPr lang="en-US" sz="1100"/>
          </a:p>
        </p:txBody>
      </p:sp>
      <p:sp>
        <p:nvSpPr>
          <p:cNvPr id="28" name="AutoShape 28"/>
          <p:cNvSpPr/>
          <p:nvPr/>
        </p:nvSpPr>
        <p:spPr>
          <a:xfrm>
            <a:off x="6604000" y="3556000"/>
            <a:ext cx="4318000" cy="1016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9" name="AutoShape 29"/>
          <p:cNvSpPr/>
          <p:nvPr/>
        </p:nvSpPr>
        <p:spPr>
          <a:xfrm>
            <a:off x="6604000" y="3556000"/>
            <a:ext cx="1727200" cy="101600"/>
          </a:xfrm>
          <a:prstGeom prst="roundRect">
            <a:avLst>
              <a:gd name="adj" fmla="val 50000"/>
            </a:avLst>
          </a:prstGeom>
          <a:solidFill>
            <a:srgbClr val="3B82F6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0" name="AutoShape 30"/>
          <p:cNvSpPr/>
          <p:nvPr/>
        </p:nvSpPr>
        <p:spPr>
          <a:xfrm>
            <a:off x="6604000" y="3937000"/>
            <a:ext cx="4572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特点：聚焦生产力工具与知识获取，注重实用价值和教育意义。</a:t>
            </a:r>
            <a:endParaRPr lang="en-US" sz="1100"/>
          </a:p>
        </p:txBody>
      </p:sp>
      <p:pic>
        <p:nvPicPr>
          <p:cNvPr id="31" name="图片 30" descr="图片包含 徽标&#10;&#10;AI 生成的内容可能不正确。">
            <a:extLst>
              <a:ext uri="{FF2B5EF4-FFF2-40B4-BE49-F238E27FC236}">
                <a16:creationId xmlns:a16="http://schemas.microsoft.com/office/drawing/2014/main" id="{EECD4DEF-807D-2FD8-6AC5-815F8C2479BB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32" name="AutoShape 8">
            <a:extLst>
              <a:ext uri="{FF2B5EF4-FFF2-40B4-BE49-F238E27FC236}">
                <a16:creationId xmlns:a16="http://schemas.microsoft.com/office/drawing/2014/main" id="{295C0D75-D98D-2F5E-4656-D699E3CC620C}"/>
              </a:ext>
            </a:extLst>
          </p:cNvPr>
          <p:cNvSpPr/>
          <p:nvPr/>
        </p:nvSpPr>
        <p:spPr>
          <a:xfrm>
            <a:off x="762000" y="63119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出海App表现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1435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头部应用活跃用户数 (万)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2286000"/>
            <a:ext cx="4635500" cy="3683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286500" y="1524000"/>
            <a:ext cx="51435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40500" y="1778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9215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主力赛道产品分布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540500" y="2286000"/>
            <a:ext cx="4635500" cy="1397000"/>
          </a:xfrm>
          <a:prstGeom prst="roundRect">
            <a:avLst>
              <a:gd name="adj" fmla="val 9090"/>
            </a:avLst>
          </a:prstGeom>
          <a:solidFill>
            <a:srgbClr val="0D1B2A">
              <a:alpha val="6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794500" y="2540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302500" y="25400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图片编辑赛道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6794500" y="2984500"/>
            <a:ext cx="412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共有</a:t>
            </a:r>
            <a:r>
              <a:rPr lang="en-US" sz="16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4款</a:t>
            </a:r>
            <a:r>
              <a:rPr lang="en-US" sz="1400" b="0" i="0" u="none" strike="noStrike">
                <a:solidFill>
                  <a:srgbClr val="DCDCDC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产品进入榜单，Hypic 是该赛道代表。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540500" y="3873500"/>
            <a:ext cx="4635500" cy="1397000"/>
          </a:xfrm>
          <a:prstGeom prst="roundRect">
            <a:avLst>
              <a:gd name="adj" fmla="val 9090"/>
            </a:avLst>
          </a:prstGeom>
          <a:solidFill>
            <a:srgbClr val="0D1B2A">
              <a:alpha val="6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794500" y="41275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302500" y="41275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视频编辑赛道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6794500" y="4572000"/>
            <a:ext cx="4127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CDCDC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共有</a:t>
            </a:r>
            <a:r>
              <a:rPr lang="en-US" sz="16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4款</a:t>
            </a:r>
            <a:r>
              <a:rPr lang="en-US" sz="1400" b="0" i="0" u="none" strike="noStrike">
                <a:solidFill>
                  <a:srgbClr val="DCDCDC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产品进入榜单，是出海App的核心赛道之一。</a:t>
            </a:r>
            <a:endParaRPr lang="en-US" sz="1100"/>
          </a:p>
        </p:txBody>
      </p:sp>
      <p:pic>
        <p:nvPicPr>
          <p:cNvPr id="20" name="图片 19" descr="图片包含 徽标&#10;&#10;AI 生成的内容可能不正确。">
            <a:extLst>
              <a:ext uri="{FF2B5EF4-FFF2-40B4-BE49-F238E27FC236}">
                <a16:creationId xmlns:a16="http://schemas.microsoft.com/office/drawing/2014/main" id="{265FC277-638B-07CE-862B-D65405C9833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1" name="AutoShape 8">
            <a:extLst>
              <a:ext uri="{FF2B5EF4-FFF2-40B4-BE49-F238E27FC236}">
                <a16:creationId xmlns:a16="http://schemas.microsoft.com/office/drawing/2014/main" id="{1AB29472-7CF2-1465-9930-D45C590A9F85}"/>
              </a:ext>
            </a:extLst>
          </p:cNvPr>
          <p:cNvSpPr/>
          <p:nvPr/>
        </p:nvSpPr>
        <p:spPr>
          <a:xfrm>
            <a:off x="1168400" y="5878689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图片 20" descr="图片包含 徽标&#10;&#10;AI 生成的内容可能不正确。">
            <a:extLst>
              <a:ext uri="{FF2B5EF4-FFF2-40B4-BE49-F238E27FC236}">
                <a16:creationId xmlns:a16="http://schemas.microsoft.com/office/drawing/2014/main" id="{4015E242-2162-0064-AD42-18E6ABAD33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pic>
        <p:nvPicPr>
          <p:cNvPr id="22" name="图片 21" descr="文本&#10;&#10;AI 生成的内容可能不正确。">
            <a:extLst>
              <a:ext uri="{FF2B5EF4-FFF2-40B4-BE49-F238E27FC236}">
                <a16:creationId xmlns:a16="http://schemas.microsoft.com/office/drawing/2014/main" id="{C7083004-25CA-752B-EAF9-67C07ECF9B2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09800" y="1327150"/>
            <a:ext cx="7772400" cy="4338083"/>
          </a:xfrm>
          <a:prstGeom prst="round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大体量高增长悖论</a:t>
            </a:r>
            <a:endParaRPr lang="en-US" sz="1100"/>
          </a:p>
        </p:txBody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000" y="1308100"/>
            <a:ext cx="304800" cy="304800"/>
          </a:xfrm>
          <a:prstGeom prst="rect">
            <a:avLst/>
          </a:prstGeom>
        </p:spPr>
      </p:pic>
      <p:sp>
        <p:nvSpPr>
          <p:cNvPr id="6" name="AutoShape 6"/>
          <p:cNvSpPr/>
          <p:nvPr/>
        </p:nvSpPr>
        <p:spPr>
          <a:xfrm>
            <a:off x="1143000" y="1270000"/>
            <a:ext cx="1016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国内大体量高增长窗口已非常狭窄，新机遇转向细分领域</a:t>
            </a:r>
            <a:endParaRPr lang="en-US" sz="1100"/>
          </a:p>
        </p:txBody>
      </p:sp>
      <p:sp>
        <p:nvSpPr>
          <p:cNvPr id="7" name="AutoShape 7"/>
          <p:cNvSpPr/>
          <p:nvPr/>
        </p:nvSpPr>
        <p:spPr>
          <a:xfrm>
            <a:off x="762000" y="2032000"/>
            <a:ext cx="51435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2286000"/>
            <a:ext cx="304800" cy="3048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1397000" y="2260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蚂蚁阿福：大体量下的爆发式增长</a:t>
            </a:r>
            <a:endParaRPr lang="en-US" sz="1100"/>
          </a:p>
        </p:txBody>
      </p:sp>
      <p:cxnSp>
        <p:nvCxnSpPr>
          <p:cNvPr id="10" name="Connector 10"/>
          <p:cNvCxnSpPr/>
          <p:nvPr/>
        </p:nvCxnSpPr>
        <p:spPr>
          <a:xfrm rot="-9418">
            <a:off x="1016009" y="2724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AutoShape 11"/>
          <p:cNvSpPr/>
          <p:nvPr/>
        </p:nvSpPr>
        <p:spPr>
          <a:xfrm>
            <a:off x="1016000" y="2921000"/>
            <a:ext cx="4635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活跃用户规模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016000" y="3225800"/>
            <a:ext cx="4635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2,771</a:t>
            </a:r>
            <a:r>
              <a:rPr lang="en-US" sz="16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万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1016000" y="3810000"/>
            <a:ext cx="4635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环比增长率</a:t>
            </a:r>
            <a:endParaRPr lang="en-US" sz="1100"/>
          </a:p>
        </p:txBody>
      </p:sp>
      <p:sp>
        <p:nvSpPr>
          <p:cNvPr id="14" name="AutoShape 14"/>
          <p:cNvSpPr/>
          <p:nvPr/>
        </p:nvSpPr>
        <p:spPr>
          <a:xfrm>
            <a:off x="1016000" y="4114800"/>
            <a:ext cx="4635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+185.3%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1016000" y="4826000"/>
            <a:ext cx="4635500" cy="508000"/>
          </a:xfrm>
          <a:prstGeom prst="roundRect">
            <a:avLst>
              <a:gd name="adj" fmla="val 12500"/>
            </a:avLst>
          </a:prstGeom>
          <a:solidFill>
            <a:srgbClr val="FF9F1C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6" name="AutoShape 16"/>
          <p:cNvSpPr/>
          <p:nvPr/>
        </p:nvSpPr>
        <p:spPr>
          <a:xfrm>
            <a:off x="1143000" y="4927600"/>
            <a:ext cx="438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现象：大体量产品突破增长瓶颈的典型案例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6286500" y="2032000"/>
            <a:ext cx="51435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0500" y="2286000"/>
            <a:ext cx="304800" cy="3048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6921500" y="2260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灵光：新兴领域的稳健增长</a:t>
            </a:r>
            <a:endParaRPr lang="en-US" sz="1100"/>
          </a:p>
        </p:txBody>
      </p:sp>
      <p:cxnSp>
        <p:nvCxnSpPr>
          <p:cNvPr id="20" name="Connector 20"/>
          <p:cNvCxnSpPr/>
          <p:nvPr/>
        </p:nvCxnSpPr>
        <p:spPr>
          <a:xfrm rot="-9418">
            <a:off x="6540509" y="2724150"/>
            <a:ext cx="4635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1" name="AutoShape 21"/>
          <p:cNvSpPr/>
          <p:nvPr/>
        </p:nvSpPr>
        <p:spPr>
          <a:xfrm>
            <a:off x="6540500" y="2921000"/>
            <a:ext cx="4635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活跃用户规模</a:t>
            </a:r>
            <a:endParaRPr lang="en-US" sz="1100"/>
          </a:p>
        </p:txBody>
      </p:sp>
      <p:sp>
        <p:nvSpPr>
          <p:cNvPr id="22" name="AutoShape 22"/>
          <p:cNvSpPr/>
          <p:nvPr/>
        </p:nvSpPr>
        <p:spPr>
          <a:xfrm>
            <a:off x="6540500" y="3225800"/>
            <a:ext cx="4635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341</a:t>
            </a:r>
            <a:r>
              <a:rPr lang="en-US" sz="16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万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540500" y="3810000"/>
            <a:ext cx="4635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环比增长率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540500" y="4114800"/>
            <a:ext cx="46355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+35.3%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6540500" y="4826000"/>
            <a:ext cx="4635500" cy="508000"/>
          </a:xfrm>
          <a:prstGeom prst="roundRect">
            <a:avLst>
              <a:gd name="adj" fmla="val 12500"/>
            </a:avLst>
          </a:prstGeom>
          <a:solidFill>
            <a:srgbClr val="FF9F1C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26" name="AutoShape 26"/>
          <p:cNvSpPr/>
          <p:nvPr/>
        </p:nvSpPr>
        <p:spPr>
          <a:xfrm>
            <a:off x="6667500" y="4927600"/>
            <a:ext cx="43815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3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现状：新兴细分领域保持中高速增长态势</a:t>
            </a:r>
            <a:endParaRPr lang="en-US" sz="1100"/>
          </a:p>
        </p:txBody>
      </p:sp>
      <p:pic>
        <p:nvPicPr>
          <p:cNvPr id="27" name="图片 26" descr="图片包含 徽标&#10;&#10;AI 生成的内容可能不正确。">
            <a:extLst>
              <a:ext uri="{FF2B5EF4-FFF2-40B4-BE49-F238E27FC236}">
                <a16:creationId xmlns:a16="http://schemas.microsoft.com/office/drawing/2014/main" id="{D9CD5FCB-0CF9-2D54-4D14-6659605984AB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8" name="AutoShape 8">
            <a:extLst>
              <a:ext uri="{FF2B5EF4-FFF2-40B4-BE49-F238E27FC236}">
                <a16:creationId xmlns:a16="http://schemas.microsoft.com/office/drawing/2014/main" id="{9A5C6B88-BD19-E20F-9E8C-0807CA864C86}"/>
              </a:ext>
            </a:extLst>
          </p:cNvPr>
          <p:cNvSpPr/>
          <p:nvPr/>
        </p:nvSpPr>
        <p:spPr>
          <a:xfrm>
            <a:off x="762000" y="63119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增速Top100品类分布（全球）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6096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品类席位数排名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2286000"/>
            <a:ext cx="5588000" cy="3556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7112000" y="1524000"/>
            <a:ext cx="4318000" cy="4572000"/>
          </a:xfrm>
          <a:prstGeom prst="roundRect">
            <a:avLst>
              <a:gd name="adj" fmla="val 294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66000" y="1778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7747000" y="1752600"/>
            <a:ext cx="355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高增长潜力赛道：视频生成</a:t>
            </a:r>
            <a:endParaRPr lang="en-US" sz="1100"/>
          </a:p>
        </p:txBody>
      </p:sp>
      <p:cxnSp>
        <p:nvCxnSpPr>
          <p:cNvPr id="12" name="Connector 12"/>
          <p:cNvCxnSpPr/>
          <p:nvPr/>
        </p:nvCxnSpPr>
        <p:spPr>
          <a:xfrm rot="-11459">
            <a:off x="7366011" y="2279650"/>
            <a:ext cx="3810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66000" y="2540000"/>
            <a:ext cx="254000" cy="254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747000" y="25146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Sora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增长率 +28.2% | 领跑视频生成赛道</a:t>
            </a:r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66000" y="3429000"/>
            <a:ext cx="254000" cy="2540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7747000" y="34036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KLING AI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增长率 +24.6% | 强劲增长表现</a:t>
            </a: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366000" y="43180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7747000" y="4292600"/>
            <a:ext cx="355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PixVerse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增长率 +21.7% | 快速上升期</a:t>
            </a:r>
          </a:p>
        </p:txBody>
      </p:sp>
      <p:pic>
        <p:nvPicPr>
          <p:cNvPr id="19" name="图片 18" descr="图片包含 徽标&#10;&#10;AI 生成的内容可能不正确。">
            <a:extLst>
              <a:ext uri="{FF2B5EF4-FFF2-40B4-BE49-F238E27FC236}">
                <a16:creationId xmlns:a16="http://schemas.microsoft.com/office/drawing/2014/main" id="{2BE97265-60DB-7258-0FBC-B90595C259FA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0" name="AutoShape 8">
            <a:extLst>
              <a:ext uri="{FF2B5EF4-FFF2-40B4-BE49-F238E27FC236}">
                <a16:creationId xmlns:a16="http://schemas.microsoft.com/office/drawing/2014/main" id="{FC443DD9-F1A3-8471-D071-A4A74EE80630}"/>
              </a:ext>
            </a:extLst>
          </p:cNvPr>
          <p:cNvSpPr/>
          <p:nvPr/>
        </p:nvSpPr>
        <p:spPr>
          <a:xfrm>
            <a:off x="762000" y="63119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国内App增长亮点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热门AI应用下载量爆发式增长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549">
            <a:off x="1016009" y="22161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2413000"/>
            <a:ext cx="457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秘塔AI搜索</a:t>
            </a:r>
            <a:r>
              <a:rPr lang="en-US" sz="1400" b="0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环比 +93% (下载量 93万)</a:t>
            </a:r>
            <a:endParaRPr lang="en-US" sz="1100"/>
          </a:p>
        </p:txBody>
      </p:sp>
      <p:sp>
        <p:nvSpPr>
          <p:cNvPr id="10" name="AutoShape 10"/>
          <p:cNvSpPr/>
          <p:nvPr/>
        </p:nvSpPr>
        <p:spPr>
          <a:xfrm>
            <a:off x="1016000" y="2794000"/>
            <a:ext cx="4572000" cy="1016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1" name="AutoShape 11"/>
          <p:cNvSpPr/>
          <p:nvPr/>
        </p:nvSpPr>
        <p:spPr>
          <a:xfrm>
            <a:off x="1016000" y="2794000"/>
            <a:ext cx="3556000" cy="101600"/>
          </a:xfrm>
          <a:prstGeom prst="roundRect">
            <a:avLst>
              <a:gd name="adj" fmla="val 50000"/>
            </a:avLst>
          </a:prstGeom>
          <a:solidFill>
            <a:srgbClr val="FF9F1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2" name="AutoShape 12"/>
          <p:cNvSpPr/>
          <p:nvPr/>
        </p:nvSpPr>
        <p:spPr>
          <a:xfrm>
            <a:off x="1016000" y="3111500"/>
            <a:ext cx="4572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千问</a:t>
            </a:r>
            <a:r>
              <a:rPr lang="en-US" sz="1400" b="0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环比 +31.5% (下载量 1174万)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1016000" y="3492500"/>
            <a:ext cx="4572000" cy="101600"/>
          </a:xfrm>
          <a:prstGeom prst="roundRect">
            <a:avLst>
              <a:gd name="adj" fmla="val 50000"/>
            </a:avLst>
          </a:prstGeom>
          <a:solidFill>
            <a:srgbClr val="FFFFFF">
              <a:alpha val="1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1016000" y="3492500"/>
            <a:ext cx="4318000" cy="101600"/>
          </a:xfrm>
          <a:prstGeom prst="roundRect">
            <a:avLst>
              <a:gd name="adj" fmla="val 50000"/>
            </a:avLst>
          </a:prstGeom>
          <a:solidFill>
            <a:srgbClr val="FF9F1C">
              <a:alpha val="10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5" name="AutoShape 15"/>
          <p:cNvSpPr/>
          <p:nvPr/>
        </p:nvSpPr>
        <p:spPr>
          <a:xfrm>
            <a:off x="6096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350000" y="17780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67310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教育类应用用户基础庞大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9549">
            <a:off x="6350009" y="22161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6350000" y="2413000"/>
            <a:ext cx="4572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月活跃用户数均超过</a:t>
            </a:r>
            <a:r>
              <a:rPr lang="en-US" sz="24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3000万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6350000" y="2984500"/>
            <a:ext cx="4572000" cy="635000"/>
          </a:xfrm>
          <a:prstGeom prst="roundRect">
            <a:avLst>
              <a:gd name="adj" fmla="val 2000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0500" y="3175000"/>
            <a:ext cx="254000" cy="2540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6921500" y="3149600"/>
            <a:ext cx="381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作业帮</a:t>
            </a:r>
            <a:endParaRPr lang="en-US" sz="1100"/>
          </a:p>
        </p:txBody>
      </p:sp>
      <p:sp>
        <p:nvSpPr>
          <p:cNvPr id="23" name="AutoShape 23"/>
          <p:cNvSpPr/>
          <p:nvPr/>
        </p:nvSpPr>
        <p:spPr>
          <a:xfrm>
            <a:off x="6350000" y="3746500"/>
            <a:ext cx="4572000" cy="635000"/>
          </a:xfrm>
          <a:prstGeom prst="roundRect">
            <a:avLst>
              <a:gd name="adj" fmla="val 2000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4" name="Picture 2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0500" y="3937000"/>
            <a:ext cx="254000" cy="254000"/>
          </a:xfrm>
          <a:prstGeom prst="rect">
            <a:avLst/>
          </a:prstGeom>
        </p:spPr>
      </p:pic>
      <p:sp>
        <p:nvSpPr>
          <p:cNvPr id="25" name="AutoShape 25"/>
          <p:cNvSpPr/>
          <p:nvPr/>
        </p:nvSpPr>
        <p:spPr>
          <a:xfrm>
            <a:off x="6921500" y="3911600"/>
            <a:ext cx="381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大学搜题酱</a:t>
            </a:r>
            <a:endParaRPr lang="en-US" sz="1100"/>
          </a:p>
        </p:txBody>
      </p:sp>
      <p:sp>
        <p:nvSpPr>
          <p:cNvPr id="26" name="AutoShape 26"/>
          <p:cNvSpPr/>
          <p:nvPr/>
        </p:nvSpPr>
        <p:spPr>
          <a:xfrm>
            <a:off x="6350000" y="4508500"/>
            <a:ext cx="4572000" cy="635000"/>
          </a:xfrm>
          <a:prstGeom prst="roundRect">
            <a:avLst>
              <a:gd name="adj" fmla="val 20000"/>
            </a:avLst>
          </a:prstGeom>
          <a:solidFill>
            <a:srgbClr val="FFFFFF">
              <a:alpha val="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7" name="Picture 2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40500" y="4699000"/>
            <a:ext cx="254000" cy="254000"/>
          </a:xfrm>
          <a:prstGeom prst="rect">
            <a:avLst/>
          </a:prstGeom>
        </p:spPr>
      </p:pic>
      <p:sp>
        <p:nvSpPr>
          <p:cNvPr id="28" name="AutoShape 28"/>
          <p:cNvSpPr/>
          <p:nvPr/>
        </p:nvSpPr>
        <p:spPr>
          <a:xfrm>
            <a:off x="6921500" y="4673600"/>
            <a:ext cx="3810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小猿搜题</a:t>
            </a:r>
            <a:endParaRPr lang="en-US" sz="1100"/>
          </a:p>
        </p:txBody>
      </p:sp>
      <p:pic>
        <p:nvPicPr>
          <p:cNvPr id="29" name="图片 28" descr="图片包含 徽标&#10;&#10;AI 生成的内容可能不正确。">
            <a:extLst>
              <a:ext uri="{FF2B5EF4-FFF2-40B4-BE49-F238E27FC236}">
                <a16:creationId xmlns:a16="http://schemas.microsoft.com/office/drawing/2014/main" id="{18354C02-5BBC-CB4A-6BBD-29B6DEA90F6E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30" name="AutoShape 8">
            <a:extLst>
              <a:ext uri="{FF2B5EF4-FFF2-40B4-BE49-F238E27FC236}">
                <a16:creationId xmlns:a16="http://schemas.microsoft.com/office/drawing/2014/main" id="{A8539043-72ED-A9EA-21A8-94BBF238A685}"/>
              </a:ext>
            </a:extLst>
          </p:cNvPr>
          <p:cNvSpPr/>
          <p:nvPr/>
        </p:nvSpPr>
        <p:spPr>
          <a:xfrm>
            <a:off x="762000" y="63119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635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App端小结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905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00" y="22098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066800" y="29718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市场格局成型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16215">
            <a:off x="1066815" y="3422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66800" y="3556000"/>
            <a:ext cx="26924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 dirty="0" err="1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海外、国内、出海的稳定格局已经形成，市场结构趋于成熟</a:t>
            </a:r>
            <a:r>
              <a:rPr lang="en-US" sz="1600" b="0" i="0" u="none" strike="noStrike" dirty="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10" name="AutoShape 10"/>
          <p:cNvSpPr/>
          <p:nvPr/>
        </p:nvSpPr>
        <p:spPr>
          <a:xfrm>
            <a:off x="4445000" y="1905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749800" y="2209800"/>
            <a:ext cx="609600" cy="6096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4749800" y="29718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进入存量争夺</a:t>
            </a:r>
            <a:endParaRPr lang="en-US" sz="1100"/>
          </a:p>
        </p:txBody>
      </p:sp>
      <p:cxnSp>
        <p:nvCxnSpPr>
          <p:cNvPr id="13" name="Connector 13"/>
          <p:cNvCxnSpPr/>
          <p:nvPr/>
        </p:nvCxnSpPr>
        <p:spPr>
          <a:xfrm rot="-16215">
            <a:off x="4749815" y="3422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AutoShape 14"/>
          <p:cNvSpPr/>
          <p:nvPr/>
        </p:nvSpPr>
        <p:spPr>
          <a:xfrm>
            <a:off x="4749800" y="3556000"/>
            <a:ext cx="26924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 dirty="0" err="1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头部产品增长普遍放缓，市场竞争焦点从增量扩张转向存量用户的深度运营</a:t>
            </a:r>
            <a:r>
              <a:rPr lang="en-US" sz="1600" b="0" i="0" u="none" strike="noStrike" dirty="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15" name="AutoShape 15"/>
          <p:cNvSpPr/>
          <p:nvPr/>
        </p:nvSpPr>
        <p:spPr>
          <a:xfrm>
            <a:off x="8128000" y="1905000"/>
            <a:ext cx="3302000" cy="3556000"/>
          </a:xfrm>
          <a:prstGeom prst="roundRect">
            <a:avLst>
              <a:gd name="adj" fmla="val 3846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432800" y="2209800"/>
            <a:ext cx="609600" cy="6096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432800" y="2971800"/>
            <a:ext cx="2692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垂直场景爆发</a:t>
            </a:r>
            <a:endParaRPr lang="en-US" sz="1100"/>
          </a:p>
        </p:txBody>
      </p:sp>
      <p:cxnSp>
        <p:nvCxnSpPr>
          <p:cNvPr id="18" name="Connector 18"/>
          <p:cNvCxnSpPr/>
          <p:nvPr/>
        </p:nvCxnSpPr>
        <p:spPr>
          <a:xfrm rot="-16215">
            <a:off x="8432815" y="3422650"/>
            <a:ext cx="2692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9" name="AutoShape 19"/>
          <p:cNvSpPr/>
          <p:nvPr/>
        </p:nvSpPr>
        <p:spPr>
          <a:xfrm>
            <a:off x="8432800" y="3556000"/>
            <a:ext cx="2692400" cy="1270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 dirty="0" err="1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情感陪伴、教育、视频生成等细分领域需求旺盛，仍存在巨大的爆发机会</a:t>
            </a:r>
            <a:r>
              <a:rPr lang="en-US" sz="1600" b="0" i="0" u="none" strike="noStrike" dirty="0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pic>
        <p:nvPicPr>
          <p:cNvPr id="20" name="图片 19" descr="图片包含 徽标&#10;&#10;AI 生成的内容可能不正确。">
            <a:extLst>
              <a:ext uri="{FF2B5EF4-FFF2-40B4-BE49-F238E27FC236}">
                <a16:creationId xmlns:a16="http://schemas.microsoft.com/office/drawing/2014/main" id="{0F9B9739-6D6E-28B5-12CB-70D4A1721E2D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出海Web端总览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访问量占比分布 (Top 3)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2159000"/>
            <a:ext cx="4572000" cy="2540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350000" y="1524000"/>
            <a:ext cx="5080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604000" y="1778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985000" y="1752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核心赛道详细数据</a:t>
            </a:r>
            <a:endParaRPr lang="en-US" sz="1100"/>
          </a:p>
        </p:txBody>
      </p:sp>
      <p:graphicFrame>
        <p:nvGraphicFramePr>
          <p:cNvPr id="12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3068360"/>
              </p:ext>
            </p:extLst>
          </p:nvPr>
        </p:nvGraphicFramePr>
        <p:xfrm>
          <a:off x="6604000" y="2286000"/>
          <a:ext cx="4572000" cy="25400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2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08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赛道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1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产品数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1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访问占比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1C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 dirty="0" err="1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访问量</a:t>
                      </a:r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(</a:t>
                      </a:r>
                      <a:r>
                        <a:rPr lang="en-US" sz="1200" b="1" i="0" u="none" strike="noStrike" dirty="0" err="1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万</a:t>
                      </a:r>
                      <a:r>
                        <a:rPr lang="en-US" sz="1200" b="1" i="0" u="none" strike="noStrike" dirty="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)</a:t>
                      </a:r>
                      <a:endParaRPr lang="en-US" sz="105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9F1C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情感陪伴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7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9F1C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18.4%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8253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图片生成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11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15.9%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7135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视频生成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16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13.0%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0" i="0" u="none" strike="noStrike">
                          <a:solidFill>
                            <a:srgbClr val="D1D5D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5867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>
                        <a:alpha val="5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总计 (Top3)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34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47.3%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400" b="1" i="0" u="none" strike="noStrike" dirty="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21255</a:t>
                      </a:r>
                      <a:endParaRPr lang="en-US" sz="110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13" name="图片 12" descr="图片包含 徽标&#10;&#10;AI 生成的内容可能不正确。">
            <a:extLst>
              <a:ext uri="{FF2B5EF4-FFF2-40B4-BE49-F238E27FC236}">
                <a16:creationId xmlns:a16="http://schemas.microsoft.com/office/drawing/2014/main" id="{8B1DD96D-42EC-CE80-9A36-DBE24393518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14" name="AutoShape 8">
            <a:extLst>
              <a:ext uri="{FF2B5EF4-FFF2-40B4-BE49-F238E27FC236}">
                <a16:creationId xmlns:a16="http://schemas.microsoft.com/office/drawing/2014/main" id="{949CCCA7-08FA-25D0-D171-EAF2B36A28D4}"/>
              </a:ext>
            </a:extLst>
          </p:cNvPr>
          <p:cNvSpPr/>
          <p:nvPr/>
        </p:nvSpPr>
        <p:spPr>
          <a:xfrm>
            <a:off x="1168400" y="5476522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情感陪伴垄断格局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4826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7526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市场解读：赢家通吃的逻辑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2222500"/>
            <a:ext cx="4318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网络效应与用户关系黏性是形成垄断的核心驱动力。一旦用户建立深度情感连接，迁移成本极高，从而导致强者恒强。</a:t>
            </a:r>
            <a:endParaRPr lang="en-US" sz="1100"/>
          </a:p>
        </p:txBody>
      </p:sp>
      <p:cxnSp>
        <p:nvCxnSpPr>
          <p:cNvPr id="9" name="Connector 9"/>
          <p:cNvCxnSpPr/>
          <p:nvPr/>
        </p:nvCxnSpPr>
        <p:spPr>
          <a:xfrm rot="-10110">
            <a:off x="1016009" y="3295650"/>
            <a:ext cx="4318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3556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397000" y="3530600"/>
            <a:ext cx="406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PolyBuzz 市场份额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51.2% (No.1)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4318000"/>
            <a:ext cx="304800" cy="304800"/>
          </a:xfrm>
          <a:prstGeom prst="rect">
            <a:avLst/>
          </a:prstGeom>
        </p:spPr>
      </p:pic>
      <p:sp>
        <p:nvSpPr>
          <p:cNvPr id="13" name="AutoShape 13"/>
          <p:cNvSpPr/>
          <p:nvPr/>
        </p:nvSpPr>
        <p:spPr>
          <a:xfrm>
            <a:off x="1397000" y="4292600"/>
            <a:ext cx="406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CR3 市场集中度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3B82F6"/>
                </a:solidFill>
                <a:latin typeface="Poppins"/>
                <a:ea typeface="Poppins"/>
                <a:cs typeface="Poppins"/>
                <a:sym typeface="Poppins"/>
              </a:rPr>
              <a:t>85.8% (高度垄断)</a:t>
            </a:r>
          </a:p>
        </p:txBody>
      </p:sp>
      <p:sp>
        <p:nvSpPr>
          <p:cNvPr id="14" name="AutoShape 14"/>
          <p:cNvSpPr/>
          <p:nvPr/>
        </p:nvSpPr>
        <p:spPr>
          <a:xfrm>
            <a:off x="5842000" y="1524000"/>
            <a:ext cx="5588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096000" y="17780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477000" y="1752600"/>
            <a:ext cx="482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主要产品市场份额分布</a:t>
            </a:r>
            <a:endParaRPr lang="en-US" sz="110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96000" y="2286000"/>
            <a:ext cx="5080000" cy="2286000"/>
          </a:xfrm>
          <a:prstGeom prst="rect">
            <a:avLst/>
          </a:prstGeom>
        </p:spPr>
      </p:pic>
      <p:graphicFrame>
        <p:nvGraphicFramePr>
          <p:cNvPr id="18" name="Table 1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1383246"/>
              </p:ext>
            </p:extLst>
          </p:nvPr>
        </p:nvGraphicFramePr>
        <p:xfrm>
          <a:off x="6096000" y="4572000"/>
          <a:ext cx="5080000" cy="115824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27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E5E7E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产品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E5E7E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访问量(万)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E5E7E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份额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1" i="0" u="none" strike="noStrike">
                          <a:solidFill>
                            <a:srgbClr val="E5E7E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环比增长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>
                        <a:alpha val="1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PolyBuzz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4226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51.2%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 dirty="0">
                          <a:solidFill>
                            <a:srgbClr val="10B98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+25.89%</a:t>
                      </a:r>
                      <a:endParaRPr lang="en-US" sz="110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 dirty="0" err="1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CrushOn.AI</a:t>
                      </a:r>
                      <a:endParaRPr lang="en-US" sz="110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2264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0" algn="ctr">
                        <a:lnSpc>
                          <a:spcPct val="100000"/>
                        </a:lnSpc>
                        <a:defRPr/>
                      </a:pPr>
                      <a:r>
                        <a:rPr lang="en-US" sz="1200" b="0" i="0" u="none" strike="noStrike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27.4%</a:t>
                      </a:r>
                      <a:endParaRPr lang="en-US" sz="110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altLang="zh-CN" sz="1100" b="0" i="0" u="none" strike="noStrike" dirty="0">
                          <a:solidFill>
                            <a:srgbClr val="10B981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+14.02%</a:t>
                      </a:r>
                      <a:endParaRPr lang="en-US" altLang="zh-CN" sz="1050" dirty="0"/>
                    </a:p>
                  </a:txBody>
                  <a:tcPr marL="101600" marR="101600" marT="101600" marB="1016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9" name="图片 18" descr="图片包含 徽标&#10;&#10;AI 生成的内容可能不正确。">
            <a:extLst>
              <a:ext uri="{FF2B5EF4-FFF2-40B4-BE49-F238E27FC236}">
                <a16:creationId xmlns:a16="http://schemas.microsoft.com/office/drawing/2014/main" id="{2A18EFDB-ECDA-446A-DCB9-2C10C9D91DC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0" name="AutoShape 8">
            <a:extLst>
              <a:ext uri="{FF2B5EF4-FFF2-40B4-BE49-F238E27FC236}">
                <a16:creationId xmlns:a16="http://schemas.microsoft.com/office/drawing/2014/main" id="{B0FB37FE-E3D8-B5CC-9CA3-5E7D87AC00F7}"/>
              </a:ext>
            </a:extLst>
          </p:cNvPr>
          <p:cNvSpPr/>
          <p:nvPr/>
        </p:nvSpPr>
        <p:spPr>
          <a:xfrm>
            <a:off x="1168400" y="5476522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字节跳动出海矩阵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080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778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752600"/>
            <a:ext cx="4318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关键趋势：Gauth 双端增长停滞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549">
            <a:off x="1016009" y="2216150"/>
            <a:ext cx="457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2413000"/>
            <a:ext cx="254000" cy="2540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97000" y="23876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Hypic (图片编辑)：爆发式增长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下载量 1831万，环比大幅增长 164.85%，表现亮眼。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3238500"/>
            <a:ext cx="254000" cy="2540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97000" y="32131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Dola AI：用户高但下载下滑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活跃用户达 5593万，但下载量环比下降 22.7%，需关注留存。</a:t>
            </a:r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000" y="4064000"/>
            <a:ext cx="254000" cy="2540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1397000" y="4038600"/>
            <a:ext cx="4318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Gauth (教育)：增长全面停滞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App 端与 Web 端均无显著增长，活跃用户 2600万，面临增长瓶颈。</a:t>
            </a:r>
          </a:p>
        </p:txBody>
      </p:sp>
      <p:sp>
        <p:nvSpPr>
          <p:cNvPr id="15" name="AutoShape 15"/>
          <p:cNvSpPr/>
          <p:nvPr/>
        </p:nvSpPr>
        <p:spPr>
          <a:xfrm>
            <a:off x="6096000" y="1524000"/>
            <a:ext cx="5334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图片 21" descr="图片包含 徽标&#10;&#10;AI 生成的内容可能不正确。">
            <a:extLst>
              <a:ext uri="{FF2B5EF4-FFF2-40B4-BE49-F238E27FC236}">
                <a16:creationId xmlns:a16="http://schemas.microsoft.com/office/drawing/2014/main" id="{7E1391EE-28EA-6EA8-519B-12C012BBDDA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3" name="AutoShape 8">
            <a:extLst>
              <a:ext uri="{FF2B5EF4-FFF2-40B4-BE49-F238E27FC236}">
                <a16:creationId xmlns:a16="http://schemas.microsoft.com/office/drawing/2014/main" id="{35E7B28F-B58F-585A-1D9D-BFBE63DC50BA}"/>
              </a:ext>
            </a:extLst>
          </p:cNvPr>
          <p:cNvSpPr/>
          <p:nvPr/>
        </p:nvSpPr>
        <p:spPr>
          <a:xfrm>
            <a:off x="1168400" y="5476522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  <p:pic>
        <p:nvPicPr>
          <p:cNvPr id="19" name="图片 18">
            <a:extLst>
              <a:ext uri="{FF2B5EF4-FFF2-40B4-BE49-F238E27FC236}">
                <a16:creationId xmlns:a16="http://schemas.microsoft.com/office/drawing/2014/main" id="{FD69EBCE-05DA-D4D4-66DF-7C85AB693F2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0000" y="1716741"/>
            <a:ext cx="4851850" cy="4440518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模型更新带动KLING</a:t>
            </a:r>
            <a:r>
              <a:rPr lang="en-US" sz="3600" b="1" i="0" u="none" strike="noStrike" dirty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增长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3810000" cy="4826000"/>
          </a:xfrm>
          <a:prstGeom prst="roundRect">
            <a:avLst>
              <a:gd name="adj" fmla="val 3333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778000"/>
            <a:ext cx="330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核心竞争优势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2349500"/>
            <a:ext cx="406400" cy="4064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1524000" y="23114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生成速度极快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毫秒级响应，效率远超行业平均水平</a:t>
            </a:r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3111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524000" y="30734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生成质量卓越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高清画质，细节丰富，用户满意度高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6000" y="3873500"/>
            <a:ext cx="406400" cy="4064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524000" y="3835400"/>
            <a:ext cx="279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使用门槛极低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操作简单直观，零学习成本上手</a:t>
            </a:r>
          </a:p>
        </p:txBody>
      </p:sp>
      <p:sp>
        <p:nvSpPr>
          <p:cNvPr id="13" name="AutoShape 13"/>
          <p:cNvSpPr/>
          <p:nvPr/>
        </p:nvSpPr>
        <p:spPr>
          <a:xfrm>
            <a:off x="4826000" y="1524000"/>
            <a:ext cx="6604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14" name="AutoShape 14"/>
          <p:cNvSpPr/>
          <p:nvPr/>
        </p:nvSpPr>
        <p:spPr>
          <a:xfrm>
            <a:off x="5080000" y="1778000"/>
            <a:ext cx="6096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爆发式增长数据 (环比)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5080000" y="2286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App下载量 (万次)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293</a:t>
            </a:r>
            <a:r>
              <a:rPr lang="en-US" sz="1600" b="0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(+335.36%)</a:t>
            </a:r>
          </a:p>
        </p:txBody>
      </p:sp>
      <p:sp>
        <p:nvSpPr>
          <p:cNvPr id="16" name="AutoShape 16"/>
          <p:cNvSpPr/>
          <p:nvPr/>
        </p:nvSpPr>
        <p:spPr>
          <a:xfrm>
            <a:off x="8255000" y="2286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Web访问量 (万次)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1346</a:t>
            </a:r>
            <a:r>
              <a:rPr lang="en-US" sz="1600" b="0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(+33.79%)</a:t>
            </a:r>
          </a:p>
        </p:txBody>
      </p:sp>
      <p:cxnSp>
        <p:nvCxnSpPr>
          <p:cNvPr id="17" name="Connector 17"/>
          <p:cNvCxnSpPr/>
          <p:nvPr/>
        </p:nvCxnSpPr>
        <p:spPr>
          <a:xfrm rot="-7161">
            <a:off x="5080007" y="3168650"/>
            <a:ext cx="609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5080000" y="3365500"/>
            <a:ext cx="6096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Web端流量增速对比</a:t>
            </a:r>
            <a:endParaRPr lang="en-US" sz="1100"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80000" y="3683000"/>
            <a:ext cx="6096000" cy="2413000"/>
          </a:xfrm>
          <a:prstGeom prst="rect">
            <a:avLst/>
          </a:prstGeom>
        </p:spPr>
      </p:pic>
      <p:pic>
        <p:nvPicPr>
          <p:cNvPr id="20" name="图片 19" descr="图片包含 徽标&#10;&#10;AI 生成的内容可能不正确。">
            <a:extLst>
              <a:ext uri="{FF2B5EF4-FFF2-40B4-BE49-F238E27FC236}">
                <a16:creationId xmlns:a16="http://schemas.microsoft.com/office/drawing/2014/main" id="{BF92DEC1-ABCC-AB2E-A85B-8CF2CD7ED94E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1" name="AutoShape 8">
            <a:extLst>
              <a:ext uri="{FF2B5EF4-FFF2-40B4-BE49-F238E27FC236}">
                <a16:creationId xmlns:a16="http://schemas.microsoft.com/office/drawing/2014/main" id="{19249E9D-76E1-505B-DE8E-5766DFA4945E}"/>
              </a:ext>
            </a:extLst>
          </p:cNvPr>
          <p:cNvSpPr/>
          <p:nvPr/>
        </p:nvSpPr>
        <p:spPr>
          <a:xfrm>
            <a:off x="1168400" y="5476522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黑马与赛道温度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651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625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各赛道平均增速表现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2159000"/>
            <a:ext cx="4699000" cy="3556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223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1651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858000" y="1625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爆款产品环比增长 (黑马)</a:t>
            </a:r>
            <a:endParaRPr lang="en-US" sz="1100"/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77000" y="2159000"/>
            <a:ext cx="4699000" cy="3556000"/>
          </a:xfrm>
          <a:prstGeom prst="rect">
            <a:avLst/>
          </a:prstGeom>
        </p:spPr>
      </p:pic>
      <p:pic>
        <p:nvPicPr>
          <p:cNvPr id="13" name="图片 12" descr="图片包含 徽标&#10;&#10;AI 生成的内容可能不正确。">
            <a:extLst>
              <a:ext uri="{FF2B5EF4-FFF2-40B4-BE49-F238E27FC236}">
                <a16:creationId xmlns:a16="http://schemas.microsoft.com/office/drawing/2014/main" id="{877C0042-3864-840D-6845-B905199ED10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14" name="AutoShape 8">
            <a:extLst>
              <a:ext uri="{FF2B5EF4-FFF2-40B4-BE49-F238E27FC236}">
                <a16:creationId xmlns:a16="http://schemas.microsoft.com/office/drawing/2014/main" id="{794856D4-462A-AA0C-6B33-39E2783FCB38}"/>
              </a:ext>
            </a:extLst>
          </p:cNvPr>
          <p:cNvSpPr/>
          <p:nvPr/>
        </p:nvSpPr>
        <p:spPr>
          <a:xfrm>
            <a:off x="1168400" y="5650089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762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转化率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6858000" cy="4572000"/>
          </a:xfrm>
          <a:prstGeom prst="roundRect">
            <a:avLst>
              <a:gd name="adj" fmla="val 2777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6" name="AutoShape 6"/>
          <p:cNvSpPr/>
          <p:nvPr/>
        </p:nvSpPr>
        <p:spPr>
          <a:xfrm>
            <a:off x="1016000" y="1714500"/>
            <a:ext cx="635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各产品转化率对比 (%)</a:t>
            </a:r>
            <a:endParaRPr lang="en-US" sz="1100"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00" y="2159000"/>
            <a:ext cx="6350000" cy="3683000"/>
          </a:xfrm>
          <a:prstGeom prst="rect">
            <a:avLst/>
          </a:prstGeom>
        </p:spPr>
      </p:pic>
      <p:sp>
        <p:nvSpPr>
          <p:cNvPr id="8" name="AutoShape 8"/>
          <p:cNvSpPr/>
          <p:nvPr/>
        </p:nvSpPr>
        <p:spPr>
          <a:xfrm>
            <a:off x="7874000" y="1524000"/>
            <a:ext cx="3556000" cy="1397000"/>
          </a:xfrm>
          <a:prstGeom prst="roundRect">
            <a:avLst>
              <a:gd name="adj" fmla="val 9090"/>
            </a:avLst>
          </a:prstGeom>
          <a:solidFill>
            <a:srgbClr val="FF9F1C">
              <a:alpha val="10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128000" y="1714500"/>
            <a:ext cx="406400" cy="4064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8636000" y="17145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最佳转化率 (123RF)</a:t>
            </a:r>
            <a:endParaRPr lang="en-US" sz="1100"/>
          </a:p>
        </p:txBody>
      </p:sp>
      <p:sp>
        <p:nvSpPr>
          <p:cNvPr id="11" name="AutoShape 11"/>
          <p:cNvSpPr/>
          <p:nvPr/>
        </p:nvSpPr>
        <p:spPr>
          <a:xfrm>
            <a:off x="8128000" y="2159000"/>
            <a:ext cx="304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FF9F1C"/>
                </a:solidFill>
                <a:latin typeface="Poppins"/>
                <a:ea typeface="Poppins"/>
                <a:cs typeface="Poppins"/>
                <a:sym typeface="Poppins"/>
              </a:rPr>
              <a:t>71.58%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7874000" y="3111500"/>
            <a:ext cx="3556000" cy="1397000"/>
          </a:xfrm>
          <a:prstGeom prst="roundRect">
            <a:avLst>
              <a:gd name="adj" fmla="val 9090"/>
            </a:avLst>
          </a:prstGeom>
          <a:solidFill>
            <a:srgbClr val="3B82F6">
              <a:alpha val="1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8128000" y="3302000"/>
            <a:ext cx="406400" cy="4064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636000" y="33020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流量 vs 转化 (PolyBuzz)</a:t>
            </a:r>
            <a:endParaRPr lang="en-US" sz="1100"/>
          </a:p>
        </p:txBody>
      </p:sp>
      <p:sp>
        <p:nvSpPr>
          <p:cNvPr id="15" name="AutoShape 15"/>
          <p:cNvSpPr/>
          <p:nvPr/>
        </p:nvSpPr>
        <p:spPr>
          <a:xfrm>
            <a:off x="8128000" y="3746500"/>
            <a:ext cx="304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高流量低转化：仅</a:t>
            </a:r>
            <a:r>
              <a:rPr lang="en-US" sz="2400" b="1" i="0" u="none" strike="noStrike">
                <a:solidFill>
                  <a:srgbClr val="EF4444"/>
                </a:solidFill>
                <a:latin typeface="Poppins"/>
                <a:ea typeface="Poppins"/>
                <a:cs typeface="Poppins"/>
                <a:sym typeface="Poppins"/>
              </a:rPr>
              <a:t>7.86%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7874000" y="4699000"/>
            <a:ext cx="3556000" cy="1397000"/>
          </a:xfrm>
          <a:prstGeom prst="roundRect">
            <a:avLst>
              <a:gd name="adj" fmla="val 9090"/>
            </a:avLst>
          </a:prstGeom>
          <a:solidFill>
            <a:srgbClr val="10B981">
              <a:alpha val="10000"/>
            </a:srgbClr>
          </a:solidFill>
          <a:ln w="12700" cap="flat" cmpd="sng">
            <a:solidFill>
              <a:srgbClr val="10B981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28000" y="4889500"/>
            <a:ext cx="406400" cy="4064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636000" y="48895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稳健增长 (KLING AI)</a:t>
            </a:r>
            <a:endParaRPr lang="en-US" sz="1100"/>
          </a:p>
        </p:txBody>
      </p:sp>
      <p:sp>
        <p:nvSpPr>
          <p:cNvPr id="19" name="AutoShape 19"/>
          <p:cNvSpPr/>
          <p:nvPr/>
        </p:nvSpPr>
        <p:spPr>
          <a:xfrm>
            <a:off x="8128000" y="5334000"/>
            <a:ext cx="3048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800" b="1" i="0" u="none" strike="noStrike">
                <a:solidFill>
                  <a:srgbClr val="10B981"/>
                </a:solidFill>
                <a:latin typeface="Poppins"/>
                <a:ea typeface="Poppins"/>
                <a:cs typeface="Poppins"/>
                <a:sym typeface="Poppins"/>
              </a:rPr>
              <a:t>35.22%</a:t>
            </a: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(强劲势头)</a:t>
            </a:r>
            <a:endParaRPr lang="en-US" sz="1100"/>
          </a:p>
        </p:txBody>
      </p:sp>
      <p:pic>
        <p:nvPicPr>
          <p:cNvPr id="20" name="图片 19" descr="图片包含 徽标&#10;&#10;AI 生成的内容可能不正确。">
            <a:extLst>
              <a:ext uri="{FF2B5EF4-FFF2-40B4-BE49-F238E27FC236}">
                <a16:creationId xmlns:a16="http://schemas.microsoft.com/office/drawing/2014/main" id="{1B0A7C64-AFF0-3AE3-C7CA-46A0B52FFA0D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1" name="AutoShape 8">
            <a:extLst>
              <a:ext uri="{FF2B5EF4-FFF2-40B4-BE49-F238E27FC236}">
                <a16:creationId xmlns:a16="http://schemas.microsoft.com/office/drawing/2014/main" id="{E06328AF-4E99-0E3C-2C1B-869FFB646B23}"/>
              </a:ext>
            </a:extLst>
          </p:cNvPr>
          <p:cNvSpPr/>
          <p:nvPr/>
        </p:nvSpPr>
        <p:spPr>
          <a:xfrm>
            <a:off x="1168400" y="56896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762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核心结论一览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3429000" cy="2413000"/>
          </a:xfrm>
          <a:prstGeom prst="roundRect">
            <a:avLst>
              <a:gd name="adj" fmla="val 5263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778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016000" y="22225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ChatGPT 增长遇冷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16000" y="2603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虽仍居首位，但出现连续两月双负增长，市场格局面临挑战。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524000"/>
            <a:ext cx="3429000" cy="2413000"/>
          </a:xfrm>
          <a:prstGeom prst="roundRect">
            <a:avLst>
              <a:gd name="adj" fmla="val 5263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35500" y="17780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4635500" y="22225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Google 系列全面抬头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35500" y="2603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Gemini 环比增长 28.38%，显示出强劲的复苏势头与技术竞争力。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001000" y="1524000"/>
            <a:ext cx="3429000" cy="2413000"/>
          </a:xfrm>
          <a:prstGeom prst="roundRect">
            <a:avLst>
              <a:gd name="adj" fmla="val 5263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55000" y="1778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255000" y="2222500"/>
            <a:ext cx="2921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中国玩家集体崛起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255000" y="2603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千问、豆包、夸克、百度AI搜索等高增长</a:t>
            </a:r>
            <a:r>
              <a:rPr lang="en-US" sz="1400" b="0" i="0" u="none" strike="noStrike" dirty="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17" name="AutoShape 17"/>
          <p:cNvSpPr/>
          <p:nvPr/>
        </p:nvSpPr>
        <p:spPr>
          <a:xfrm>
            <a:off x="762000" y="4191000"/>
            <a:ext cx="5334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000" y="4445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016000" y="48895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四大热门赛道涌现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1016000" y="5270500"/>
            <a:ext cx="482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情感陪伴、视频生成、代码助手、智慧搜索成为用户需求最旺盛的领域</a:t>
            </a:r>
            <a:r>
              <a:rPr lang="en-US" sz="1400" b="0" i="0" u="none" strike="noStrike" dirty="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21" name="AutoShape 21"/>
          <p:cNvSpPr/>
          <p:nvPr/>
        </p:nvSpPr>
        <p:spPr>
          <a:xfrm>
            <a:off x="6096000" y="4191000"/>
            <a:ext cx="5334000" cy="2159000"/>
          </a:xfrm>
          <a:prstGeom prst="roundRect">
            <a:avLst>
              <a:gd name="adj" fmla="val 5882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350000" y="44450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350000" y="4889500"/>
            <a:ext cx="457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出海 Web 端：情感陪伴垄断流量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350000" y="5270500"/>
            <a:ext cx="4826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PolyBuzz</a:t>
            </a:r>
            <a:r>
              <a:rPr lang="en-US" sz="1400" b="0" i="0" u="none" strike="noStrike" dirty="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 </a:t>
            </a:r>
            <a:r>
              <a:rPr lang="en-US" sz="1400" b="0" i="0" u="none" strike="noStrike" dirty="0" err="1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等应用占据</a:t>
            </a:r>
            <a:r>
              <a:rPr lang="en-US" sz="1400" b="0" i="0" u="none" strike="noStrike" dirty="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 51.2% </a:t>
            </a:r>
            <a:r>
              <a:rPr lang="en-US" sz="1400" b="0" i="0" u="none" strike="noStrike" dirty="0" err="1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流量，情感陪伴类产品在海外市场形成显著优势</a:t>
            </a:r>
            <a:r>
              <a:rPr lang="en-US" sz="1400" b="0" i="0" u="none" strike="noStrike" dirty="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pic>
        <p:nvPicPr>
          <p:cNvPr id="25" name="图片 24" descr="图片包含 徽标&#10;&#10;AI 生成的内容可能不正确。">
            <a:extLst>
              <a:ext uri="{FF2B5EF4-FFF2-40B4-BE49-F238E27FC236}">
                <a16:creationId xmlns:a16="http://schemas.microsoft.com/office/drawing/2014/main" id="{BB6EA37E-B8A3-B2A9-F0A6-CB996C895282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7620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总结与展望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3429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7780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24000" y="1778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格局预测</a:t>
            </a:r>
            <a:endParaRPr lang="en-US" sz="1100" dirty="0"/>
          </a:p>
        </p:txBody>
      </p:sp>
      <p:sp>
        <p:nvSpPr>
          <p:cNvPr id="8" name="AutoShape 8"/>
          <p:cNvSpPr/>
          <p:nvPr/>
        </p:nvSpPr>
        <p:spPr>
          <a:xfrm>
            <a:off x="1016000" y="2222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全球市场呈现 Google、xAI 和中国玩家鼎立之势，竞争格局日趋清晰。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4381500" y="1524000"/>
            <a:ext cx="3429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635500" y="17780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5143500" y="1778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核心趋势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4635500" y="2222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竞争焦点从单纯的流量“入口之争”，转向深度的应用“场景之争”。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8001000" y="1524000"/>
            <a:ext cx="3429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255000" y="17780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8763000" y="1778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最热赛道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8255000" y="2222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情感陪伴、视频生成、代码助手及智慧搜索领域持续火热，创新不断。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762000" y="4064000"/>
            <a:ext cx="3429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6000" y="4318000"/>
            <a:ext cx="406400" cy="4064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1524000" y="4318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关键洞察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1016000" y="4762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AI出海的本质不仅是技术输出，更是与用户的情感连接及本地化“关系”构建。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4381500" y="4064000"/>
            <a:ext cx="3429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35500" y="43180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5143500" y="4318000"/>
            <a:ext cx="2667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2026展望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4635500" y="4762500"/>
            <a:ext cx="2921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E5E7EB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预计将涌现更多黑马，市场座次剧烈调整，垂直场景创新将迎来全面爆发。</a:t>
            </a:r>
            <a:endParaRPr lang="en-US" sz="1100"/>
          </a:p>
        </p:txBody>
      </p:sp>
      <p:sp>
        <p:nvSpPr>
          <p:cNvPr id="25" name="AutoShape 25"/>
          <p:cNvSpPr/>
          <p:nvPr/>
        </p:nvSpPr>
        <p:spPr>
          <a:xfrm>
            <a:off x="8001000" y="4064000"/>
            <a:ext cx="3429000" cy="2286000"/>
          </a:xfrm>
          <a:prstGeom prst="roundRect">
            <a:avLst>
              <a:gd name="adj" fmla="val 5555"/>
            </a:avLst>
          </a:prstGeom>
          <a:solidFill>
            <a:srgbClr val="FF9F1C">
              <a:alpha val="15000"/>
            </a:srgbClr>
          </a:solidFill>
          <a:ln w="12700" cap="flat" cmpd="sng">
            <a:solidFill>
              <a:srgbClr val="FF9F1C">
                <a:alpha val="5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9410700" y="4572000"/>
            <a:ext cx="609600" cy="609600"/>
          </a:xfrm>
          <a:prstGeom prst="rect">
            <a:avLst/>
          </a:prstGeom>
        </p:spPr>
      </p:pic>
      <p:sp>
        <p:nvSpPr>
          <p:cNvPr id="27" name="AutoShape 27"/>
          <p:cNvSpPr/>
          <p:nvPr/>
        </p:nvSpPr>
        <p:spPr>
          <a:xfrm>
            <a:off x="8255000" y="5334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ctr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持续进化 · 共赢未来</a:t>
            </a:r>
            <a:endParaRPr lang="en-US" sz="1100"/>
          </a:p>
        </p:txBody>
      </p:sp>
      <p:pic>
        <p:nvPicPr>
          <p:cNvPr id="29" name="图片 28" descr="图片包含 徽标&#10;&#10;AI 生成的内容可能不正确。">
            <a:extLst>
              <a:ext uri="{FF2B5EF4-FFF2-40B4-BE49-F238E27FC236}">
                <a16:creationId xmlns:a16="http://schemas.microsoft.com/office/drawing/2014/main" id="{DDED77B1-026F-F6B2-1874-696601C07A00}"/>
              </a:ext>
            </a:extLst>
          </p:cNvPr>
          <p:cNvPicPr>
            <a:picLocks noChangeAspect="1"/>
          </p:cNvPicPr>
          <p:nvPr/>
        </p:nvPicPr>
        <p:blipFill>
          <a:blip r:embed="rId16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6A2708-26E7-F3A0-4C6E-A8F16EEF1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1EB09285-E47B-127A-4066-981DB08BD5A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>
            <a:extLst>
              <a:ext uri="{FF2B5EF4-FFF2-40B4-BE49-F238E27FC236}">
                <a16:creationId xmlns:a16="http://schemas.microsoft.com/office/drawing/2014/main" id="{D47080E6-53FC-CDDD-FA33-8A739F2F73F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9" name="图片 28" descr="图片包含 徽标&#10;&#10;AI 生成的内容可能不正确。">
            <a:extLst>
              <a:ext uri="{FF2B5EF4-FFF2-40B4-BE49-F238E27FC236}">
                <a16:creationId xmlns:a16="http://schemas.microsoft.com/office/drawing/2014/main" id="{C1128F06-2128-216A-0A9B-F5A28161241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56763587-60F4-BDC9-30E0-C6001E8D365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94500" y="2516172"/>
            <a:ext cx="5003000" cy="1825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72993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3" name="AutoShape 3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Web端整体格局：分化加剧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62000" y="1270000"/>
            <a:ext cx="304800" cy="304800"/>
          </a:xfrm>
          <a:prstGeom prst="rect">
            <a:avLst/>
          </a:prstGeom>
        </p:spPr>
      </p:pic>
      <p:sp>
        <p:nvSpPr>
          <p:cNvPr id="5" name="AutoShape 5"/>
          <p:cNvSpPr/>
          <p:nvPr/>
        </p:nvSpPr>
        <p:spPr>
          <a:xfrm>
            <a:off x="1143000" y="1244600"/>
            <a:ext cx="1016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0" i="0" u="none" strike="noStrike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头部增速分化，马斯克“三极”预言初现雏形</a:t>
            </a:r>
            <a:endParaRPr lang="en-US" sz="1100"/>
          </a:p>
        </p:txBody>
      </p:sp>
      <p:sp>
        <p:nvSpPr>
          <p:cNvPr id="6" name="AutoShape 6"/>
          <p:cNvSpPr/>
          <p:nvPr/>
        </p:nvSpPr>
        <p:spPr>
          <a:xfrm>
            <a:off x="762000" y="1905000"/>
            <a:ext cx="10668000" cy="4064000"/>
          </a:xfrm>
          <a:prstGeom prst="roundRect">
            <a:avLst>
              <a:gd name="adj" fmla="val 312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7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2159000"/>
            <a:ext cx="6096000" cy="3556000"/>
          </a:xfrm>
          <a:prstGeom prst="rect">
            <a:avLst/>
          </a:prstGeom>
        </p:spPr>
      </p:pic>
      <p:cxnSp>
        <p:nvCxnSpPr>
          <p:cNvPr id="8" name="Connector 8"/>
          <p:cNvCxnSpPr/>
          <p:nvPr/>
        </p:nvCxnSpPr>
        <p:spPr>
          <a:xfrm rot="5387722">
            <a:off x="5588000" y="3930661"/>
            <a:ext cx="3556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7620000" y="2159000"/>
            <a:ext cx="3556000" cy="889000"/>
          </a:xfrm>
          <a:prstGeom prst="roundRect">
            <a:avLst>
              <a:gd name="adj" fmla="val 7142"/>
            </a:avLst>
          </a:prstGeom>
          <a:solidFill>
            <a:srgbClr val="0D1B2A">
              <a:alpha val="40000"/>
            </a:srgbClr>
          </a:solidFill>
          <a:ln w="12700" cap="flat" cmpd="sng">
            <a:solidFill>
              <a:srgbClr val="3B82F6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810500" y="2286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8191500" y="22225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ChatGPT (55.2亿)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▼ 5.59% 环比下降</a:t>
            </a:r>
          </a:p>
        </p:txBody>
      </p:sp>
      <p:sp>
        <p:nvSpPr>
          <p:cNvPr id="12" name="AutoShape 12"/>
          <p:cNvSpPr/>
          <p:nvPr/>
        </p:nvSpPr>
        <p:spPr>
          <a:xfrm>
            <a:off x="7620000" y="3175000"/>
            <a:ext cx="3556000" cy="889000"/>
          </a:xfrm>
          <a:prstGeom prst="roundRect">
            <a:avLst>
              <a:gd name="adj" fmla="val 7142"/>
            </a:avLst>
          </a:prstGeom>
          <a:solidFill>
            <a:srgbClr val="0D1B2A">
              <a:alpha val="40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810500" y="33020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8191500" y="32385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Gemini (17.4亿)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▲ 28.38% 环比高增</a:t>
            </a:r>
          </a:p>
        </p:txBody>
      </p:sp>
      <p:sp>
        <p:nvSpPr>
          <p:cNvPr id="15" name="AutoShape 15"/>
          <p:cNvSpPr/>
          <p:nvPr/>
        </p:nvSpPr>
        <p:spPr>
          <a:xfrm>
            <a:off x="7620000" y="4191000"/>
            <a:ext cx="3556000" cy="889000"/>
          </a:xfrm>
          <a:prstGeom prst="roundRect">
            <a:avLst>
              <a:gd name="adj" fmla="val 7142"/>
            </a:avLst>
          </a:prstGeom>
          <a:solidFill>
            <a:srgbClr val="0D1B2A">
              <a:alpha val="40000"/>
            </a:srgbClr>
          </a:solidFill>
          <a:ln w="12700" cap="flat" cmpd="sng">
            <a:solidFill>
              <a:srgbClr val="93C5FD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810500" y="43180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8191500" y="4254500"/>
            <a:ext cx="2794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Deepseek (3.1亿)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200" b="0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▼ 5.00% 环比下降</a:t>
            </a:r>
          </a:p>
        </p:txBody>
      </p:sp>
      <p:sp>
        <p:nvSpPr>
          <p:cNvPr id="18" name="AutoShape 8">
            <a:extLst>
              <a:ext uri="{FF2B5EF4-FFF2-40B4-BE49-F238E27FC236}">
                <a16:creationId xmlns:a16="http://schemas.microsoft.com/office/drawing/2014/main" id="{E4DD89C4-4B0E-B035-9E5F-312698FF30CE}"/>
              </a:ext>
            </a:extLst>
          </p:cNvPr>
          <p:cNvSpPr/>
          <p:nvPr/>
        </p:nvSpPr>
        <p:spPr>
          <a:xfrm>
            <a:off x="1295400" y="55372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  <p:pic>
        <p:nvPicPr>
          <p:cNvPr id="19" name="图片 18" descr="图片包含 徽标&#10;&#10;AI 生成的内容可能不正确。">
            <a:extLst>
              <a:ext uri="{FF2B5EF4-FFF2-40B4-BE49-F238E27FC236}">
                <a16:creationId xmlns:a16="http://schemas.microsoft.com/office/drawing/2014/main" id="{03B79BF7-E083-0FCA-B90B-80CFE878460B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9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ChatGPT：从主角到基础设施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651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625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市场表现：连续双月负增长</a:t>
            </a:r>
            <a:endParaRPr lang="en-US" sz="1100"/>
          </a:p>
        </p:txBody>
      </p:sp>
      <p:cxnSp>
        <p:nvCxnSpPr>
          <p:cNvPr id="8" name="Connector 8"/>
          <p:cNvCxnSpPr/>
          <p:nvPr/>
        </p:nvCxnSpPr>
        <p:spPr>
          <a:xfrm rot="-9291">
            <a:off x="1016009" y="2025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" name="AutoShape 9"/>
          <p:cNvSpPr/>
          <p:nvPr/>
        </p:nvSpPr>
        <p:spPr>
          <a:xfrm>
            <a:off x="1016000" y="2222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月访问量 (亿次)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55.2</a:t>
            </a:r>
            <a:r>
              <a:rPr lang="en-US" sz="1400" b="0" i="0" u="none" strike="noStrike">
                <a:solidFill>
                  <a:srgbClr val="EF4444"/>
                </a:solidFill>
                <a:latin typeface="Poppins"/>
                <a:ea typeface="Poppins"/>
                <a:cs typeface="Poppins"/>
                <a:sym typeface="Poppins"/>
              </a:rPr>
              <a:t>↓ 5.59%</a:t>
            </a:r>
          </a:p>
        </p:txBody>
      </p:sp>
      <p:sp>
        <p:nvSpPr>
          <p:cNvPr id="10" name="AutoShape 10"/>
          <p:cNvSpPr/>
          <p:nvPr/>
        </p:nvSpPr>
        <p:spPr>
          <a:xfrm>
            <a:off x="1016000" y="3111500"/>
            <a:ext cx="4699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月活跃用户 (亿)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4.6</a:t>
            </a:r>
            <a:r>
              <a:rPr lang="en-US" sz="1400" b="0" i="0" u="none" strike="noStrike">
                <a:solidFill>
                  <a:srgbClr val="EF4444"/>
                </a:solidFill>
                <a:latin typeface="Poppins"/>
                <a:ea typeface="Poppins"/>
                <a:cs typeface="Poppins"/>
                <a:sym typeface="Poppins"/>
              </a:rPr>
              <a:t>↓ 2.06%</a:t>
            </a:r>
          </a:p>
        </p:txBody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4064000"/>
            <a:ext cx="304800" cy="304800"/>
          </a:xfrm>
          <a:prstGeom prst="rect">
            <a:avLst/>
          </a:prstGeom>
        </p:spPr>
      </p:pic>
      <p:sp>
        <p:nvSpPr>
          <p:cNvPr id="12" name="AutoShape 12"/>
          <p:cNvSpPr/>
          <p:nvPr/>
        </p:nvSpPr>
        <p:spPr>
          <a:xfrm>
            <a:off x="1397000" y="4038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增长放缓归因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1016000" y="4445000"/>
            <a:ext cx="46990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marL="177800" indent="-177800" algn="l">
              <a:lnSpc>
                <a:spcPct val="125000"/>
              </a:lnSpc>
              <a:buClr>
                <a:srgbClr val="E5E7EB"/>
              </a:buClr>
              <a:buChar char="•"/>
            </a:pPr>
            <a:r>
              <a:rPr lang="en-US" sz="1400" b="0" i="0" u="none" strike="noStrike" dirty="0" err="1">
                <a:solidFill>
                  <a:srgbClr val="E5E7EB"/>
                </a:solidFill>
                <a:latin typeface="Noto Sans SC"/>
                <a:ea typeface="Noto Sans SC"/>
                <a:cs typeface="Noto Sans SC"/>
                <a:sym typeface="Noto Sans SC"/>
              </a:rPr>
              <a:t>竞争加剧：垂直工具类产品抢占市场份额</a:t>
            </a:r>
            <a:endParaRPr lang="en-US" sz="1400" b="0" i="0" u="none" strike="noStrike" dirty="0">
              <a:solidFill>
                <a:srgbClr val="E5E7EB"/>
              </a:solidFill>
              <a:latin typeface="Noto Sans SC"/>
              <a:ea typeface="Noto Sans SC"/>
              <a:cs typeface="Noto Sans SC"/>
              <a:sym typeface="Noto Sans SC"/>
            </a:endParaRPr>
          </a:p>
        </p:txBody>
      </p:sp>
      <p:sp>
        <p:nvSpPr>
          <p:cNvPr id="14" name="AutoShape 14"/>
          <p:cNvSpPr/>
          <p:nvPr/>
        </p:nvSpPr>
        <p:spPr>
          <a:xfrm>
            <a:off x="6223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77000" y="16510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6858000" y="1625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OpenAI 战略应对：夯实基础设施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9291">
            <a:off x="6477009" y="2025650"/>
            <a:ext cx="4699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6477000" y="2222500"/>
            <a:ext cx="4699000" cy="1143000"/>
          </a:xfrm>
          <a:prstGeom prst="roundRect">
            <a:avLst>
              <a:gd name="adj" fmla="val 11111"/>
            </a:avLst>
          </a:prstGeom>
          <a:solidFill>
            <a:srgbClr val="0D1B2A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667500" y="2413000"/>
            <a:ext cx="406400" cy="4064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112000" y="23495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强化</a:t>
            </a:r>
            <a:r>
              <a:rPr lang="en-US" sz="1600" b="1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 Codex </a:t>
            </a:r>
            <a:r>
              <a:rPr lang="en-US" sz="16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支持</a:t>
            </a:r>
            <a:endParaRPr lang="en-US" sz="1100" dirty="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 dirty="0" err="1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深耕代码生成领域，巩固开发者生态，提升平台技术壁垒</a:t>
            </a:r>
            <a:r>
              <a:rPr lang="en-US" sz="1300" b="0" i="0" u="none" strike="noStrike" dirty="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21" name="AutoShape 21"/>
          <p:cNvSpPr/>
          <p:nvPr/>
        </p:nvSpPr>
        <p:spPr>
          <a:xfrm>
            <a:off x="6477000" y="3492500"/>
            <a:ext cx="4699000" cy="1143000"/>
          </a:xfrm>
          <a:prstGeom prst="roundRect">
            <a:avLst>
              <a:gd name="adj" fmla="val 11111"/>
            </a:avLst>
          </a:prstGeom>
          <a:solidFill>
            <a:srgbClr val="0D1B2A">
              <a:alpha val="60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667500" y="36830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112000" y="3619500"/>
            <a:ext cx="3937000" cy="889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收购</a:t>
            </a:r>
            <a:r>
              <a:rPr lang="en-US" sz="1600" b="1" i="0" u="none" strike="noStrike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 Torch (1亿美元)</a:t>
            </a:r>
            <a:endParaRPr lang="en-US" sz="1100" dirty="0"/>
          </a:p>
          <a:p>
            <a:pPr indent="0" algn="l">
              <a:lnSpc>
                <a:spcPct val="125000"/>
              </a:lnSpc>
            </a:pPr>
            <a:r>
              <a:rPr lang="en-US" sz="1300" b="0" i="0" u="none" strike="noStrike" dirty="0" err="1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收购AI初创公司，进一步完医疗领域的能力</a:t>
            </a:r>
            <a:r>
              <a:rPr lang="en-US" sz="1300" b="0" i="0" u="none" strike="noStrike" dirty="0">
                <a:solidFill>
                  <a:srgbClr val="D1D5DB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</a:p>
        </p:txBody>
      </p:sp>
      <p:sp>
        <p:nvSpPr>
          <p:cNvPr id="24" name="AutoShape 24"/>
          <p:cNvSpPr/>
          <p:nvPr/>
        </p:nvSpPr>
        <p:spPr>
          <a:xfrm>
            <a:off x="6477000" y="4826000"/>
            <a:ext cx="4699000" cy="508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核心洞察：从单纯的C端流量争夺转向B端基础设施建设</a:t>
            </a:r>
            <a:r>
              <a:rPr lang="en-US" sz="1400" b="0" i="0" u="none" strike="noStrike" dirty="0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sp>
        <p:nvSpPr>
          <p:cNvPr id="25" name="AutoShape 8">
            <a:extLst>
              <a:ext uri="{FF2B5EF4-FFF2-40B4-BE49-F238E27FC236}">
                <a16:creationId xmlns:a16="http://schemas.microsoft.com/office/drawing/2014/main" id="{17132258-C726-8F3F-99DF-010F2E111927}"/>
              </a:ext>
            </a:extLst>
          </p:cNvPr>
          <p:cNvSpPr/>
          <p:nvPr/>
        </p:nvSpPr>
        <p:spPr>
          <a:xfrm>
            <a:off x="1016000" y="5803900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  <p:pic>
        <p:nvPicPr>
          <p:cNvPr id="26" name="图片 25" descr="图片包含 徽标&#10;&#10;AI 生成的内容可能不正确。">
            <a:extLst>
              <a:ext uri="{FF2B5EF4-FFF2-40B4-BE49-F238E27FC236}">
                <a16:creationId xmlns:a16="http://schemas.microsoft.com/office/drawing/2014/main" id="{1B4AE97C-59AD-79B0-69A9-BA5B0DBB8589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Google系列全面上涨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1270000"/>
            <a:ext cx="10668000" cy="762000"/>
          </a:xfrm>
          <a:prstGeom prst="roundRect">
            <a:avLst>
              <a:gd name="adj" fmla="val 16666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4986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460500"/>
            <a:ext cx="9652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DCDCDC"/>
                </a:solidFill>
                <a:latin typeface="Noto Sans SC"/>
                <a:ea typeface="Noto Sans SC"/>
                <a:cs typeface="Noto Sans SC"/>
                <a:sym typeface="Noto Sans SC"/>
              </a:rPr>
              <a:t>核心策略：搜索 + 知识管理 + 实验室 + 开发工具全链条协同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762000" y="2286000"/>
            <a:ext cx="3429000" cy="4064000"/>
          </a:xfrm>
          <a:prstGeom prst="roundRect">
            <a:avLst>
              <a:gd name="adj" fmla="val 3703"/>
            </a:avLst>
          </a:prstGeom>
          <a:solidFill>
            <a:srgbClr val="0D1B2A">
              <a:alpha val="6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9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6000" y="2540000"/>
            <a:ext cx="304800" cy="304800"/>
          </a:xfrm>
          <a:prstGeom prst="rect">
            <a:avLst/>
          </a:prstGeom>
        </p:spPr>
      </p:pic>
      <p:sp>
        <p:nvSpPr>
          <p:cNvPr id="10" name="AutoShape 10"/>
          <p:cNvSpPr/>
          <p:nvPr/>
        </p:nvSpPr>
        <p:spPr>
          <a:xfrm>
            <a:off x="1397000" y="25146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Gemini</a:t>
            </a:r>
            <a:endParaRPr lang="en-US" sz="1100"/>
          </a:p>
        </p:txBody>
      </p:sp>
      <p:cxnSp>
        <p:nvCxnSpPr>
          <p:cNvPr id="11" name="Connector 11"/>
          <p:cNvCxnSpPr/>
          <p:nvPr/>
        </p:nvCxnSpPr>
        <p:spPr>
          <a:xfrm rot="-14946">
            <a:off x="1016014" y="2978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" name="AutoShape 12"/>
          <p:cNvSpPr/>
          <p:nvPr/>
        </p:nvSpPr>
        <p:spPr>
          <a:xfrm>
            <a:off x="1016000" y="31115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B0C4DE"/>
                </a:solidFill>
                <a:latin typeface="Noto Sans SC"/>
                <a:ea typeface="Noto Sans SC"/>
                <a:cs typeface="Noto Sans SC"/>
                <a:sym typeface="Noto Sans SC"/>
              </a:rPr>
              <a:t>月访问量 (亿次)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17.4</a:t>
            </a:r>
            <a:r>
              <a:rPr lang="en-US" sz="1400" b="0" i="0" u="none" strike="noStrike">
                <a:solidFill>
                  <a:srgbClr val="2ECC71"/>
                </a:solidFill>
                <a:latin typeface="Poppins"/>
                <a:ea typeface="Poppins"/>
                <a:cs typeface="Poppins"/>
                <a:sym typeface="Poppins"/>
              </a:rPr>
              <a:t>↑ 28.38%</a:t>
            </a:r>
          </a:p>
        </p:txBody>
      </p:sp>
      <p:sp>
        <p:nvSpPr>
          <p:cNvPr id="13" name="AutoShape 13"/>
          <p:cNvSpPr/>
          <p:nvPr/>
        </p:nvSpPr>
        <p:spPr>
          <a:xfrm>
            <a:off x="1016000" y="3937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B0C4DE"/>
                </a:solidFill>
                <a:latin typeface="Noto Sans SC"/>
                <a:ea typeface="Noto Sans SC"/>
                <a:cs typeface="Noto Sans SC"/>
                <a:sym typeface="Noto Sans SC"/>
              </a:rPr>
              <a:t>月活跃用户 (万)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24,000</a:t>
            </a:r>
            <a:r>
              <a:rPr lang="en-US" sz="1400" b="0" i="0" u="none" strike="noStrike">
                <a:solidFill>
                  <a:srgbClr val="2ECC71"/>
                </a:solidFill>
                <a:latin typeface="Poppins"/>
                <a:ea typeface="Poppins"/>
                <a:cs typeface="Poppins"/>
                <a:sym typeface="Poppins"/>
              </a:rPr>
              <a:t>↑ 9.08%</a:t>
            </a:r>
          </a:p>
        </p:txBody>
      </p:sp>
      <p:sp>
        <p:nvSpPr>
          <p:cNvPr id="14" name="AutoShape 14"/>
          <p:cNvSpPr/>
          <p:nvPr/>
        </p:nvSpPr>
        <p:spPr>
          <a:xfrm>
            <a:off x="4381500" y="2286000"/>
            <a:ext cx="3429000" cy="4064000"/>
          </a:xfrm>
          <a:prstGeom prst="roundRect">
            <a:avLst>
              <a:gd name="adj" fmla="val 3703"/>
            </a:avLst>
          </a:prstGeom>
          <a:solidFill>
            <a:srgbClr val="0D1B2A">
              <a:alpha val="6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5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35500" y="2540000"/>
            <a:ext cx="304800" cy="304800"/>
          </a:xfrm>
          <a:prstGeom prst="rect">
            <a:avLst/>
          </a:prstGeom>
        </p:spPr>
      </p:pic>
      <p:sp>
        <p:nvSpPr>
          <p:cNvPr id="16" name="AutoShape 16"/>
          <p:cNvSpPr/>
          <p:nvPr/>
        </p:nvSpPr>
        <p:spPr>
          <a:xfrm>
            <a:off x="5016500" y="25146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NotebookLM</a:t>
            </a:r>
            <a:endParaRPr lang="en-US" sz="1100"/>
          </a:p>
        </p:txBody>
      </p:sp>
      <p:cxnSp>
        <p:nvCxnSpPr>
          <p:cNvPr id="17" name="Connector 17"/>
          <p:cNvCxnSpPr/>
          <p:nvPr/>
        </p:nvCxnSpPr>
        <p:spPr>
          <a:xfrm rot="-14946">
            <a:off x="4635514" y="2978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8" name="AutoShape 18"/>
          <p:cNvSpPr/>
          <p:nvPr/>
        </p:nvSpPr>
        <p:spPr>
          <a:xfrm>
            <a:off x="4635500" y="31115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B0C4DE"/>
                </a:solidFill>
                <a:latin typeface="Noto Sans SC"/>
                <a:ea typeface="Noto Sans SC"/>
                <a:cs typeface="Noto Sans SC"/>
                <a:sym typeface="Noto Sans SC"/>
              </a:rPr>
              <a:t>月访问量 (亿次)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1.4</a:t>
            </a:r>
            <a:r>
              <a:rPr lang="en-US" sz="1400" b="0" i="0" u="none" strike="noStrike">
                <a:solidFill>
                  <a:srgbClr val="2ECC71"/>
                </a:solidFill>
                <a:latin typeface="Poppins"/>
                <a:ea typeface="Poppins"/>
                <a:cs typeface="Poppins"/>
                <a:sym typeface="Poppins"/>
              </a:rPr>
              <a:t>↑ 16.06%</a:t>
            </a:r>
          </a:p>
        </p:txBody>
      </p:sp>
      <p:sp>
        <p:nvSpPr>
          <p:cNvPr id="19" name="AutoShape 19"/>
          <p:cNvSpPr/>
          <p:nvPr/>
        </p:nvSpPr>
        <p:spPr>
          <a:xfrm>
            <a:off x="4635500" y="3937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B0C4DE"/>
                </a:solidFill>
                <a:latin typeface="Noto Sans SC"/>
                <a:ea typeface="Noto Sans SC"/>
                <a:cs typeface="Noto Sans SC"/>
                <a:sym typeface="Noto Sans SC"/>
              </a:rPr>
              <a:t>月活跃用户 (万)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3,100</a:t>
            </a:r>
            <a:r>
              <a:rPr lang="en-US" sz="1400" b="0" i="0" u="none" strike="noStrike">
                <a:solidFill>
                  <a:srgbClr val="2ECC71"/>
                </a:solidFill>
                <a:latin typeface="Poppins"/>
                <a:ea typeface="Poppins"/>
                <a:cs typeface="Poppins"/>
                <a:sym typeface="Poppins"/>
              </a:rPr>
              <a:t>↑ 7.81%</a:t>
            </a:r>
          </a:p>
        </p:txBody>
      </p:sp>
      <p:sp>
        <p:nvSpPr>
          <p:cNvPr id="20" name="AutoShape 20"/>
          <p:cNvSpPr/>
          <p:nvPr/>
        </p:nvSpPr>
        <p:spPr>
          <a:xfrm>
            <a:off x="8001000" y="2286000"/>
            <a:ext cx="3429000" cy="4064000"/>
          </a:xfrm>
          <a:prstGeom prst="roundRect">
            <a:avLst>
              <a:gd name="adj" fmla="val 3703"/>
            </a:avLst>
          </a:prstGeom>
          <a:solidFill>
            <a:srgbClr val="0D1B2A">
              <a:alpha val="6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1" name="Picture 2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255000" y="2540000"/>
            <a:ext cx="304800" cy="304800"/>
          </a:xfrm>
          <a:prstGeom prst="rect">
            <a:avLst/>
          </a:prstGeom>
        </p:spPr>
      </p:pic>
      <p:sp>
        <p:nvSpPr>
          <p:cNvPr id="22" name="AutoShape 22"/>
          <p:cNvSpPr/>
          <p:nvPr/>
        </p:nvSpPr>
        <p:spPr>
          <a:xfrm>
            <a:off x="8636000" y="2514600"/>
            <a:ext cx="254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Google Labs</a:t>
            </a:r>
            <a:endParaRPr lang="en-US" sz="1100"/>
          </a:p>
        </p:txBody>
      </p:sp>
      <p:cxnSp>
        <p:nvCxnSpPr>
          <p:cNvPr id="23" name="Connector 23"/>
          <p:cNvCxnSpPr/>
          <p:nvPr/>
        </p:nvCxnSpPr>
        <p:spPr>
          <a:xfrm rot="-14946">
            <a:off x="8255014" y="2978150"/>
            <a:ext cx="2921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" name="AutoShape 24"/>
          <p:cNvSpPr/>
          <p:nvPr/>
        </p:nvSpPr>
        <p:spPr>
          <a:xfrm>
            <a:off x="8255000" y="31115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B0C4DE"/>
                </a:solidFill>
                <a:latin typeface="Noto Sans SC"/>
                <a:ea typeface="Noto Sans SC"/>
                <a:cs typeface="Noto Sans SC"/>
                <a:sym typeface="Noto Sans SC"/>
              </a:rPr>
              <a:t>月访问量 (亿次)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0.34</a:t>
            </a:r>
            <a:r>
              <a:rPr lang="en-US" sz="1400" b="0" i="0" u="none" strike="noStrike">
                <a:solidFill>
                  <a:srgbClr val="2ECC71"/>
                </a:solidFill>
                <a:latin typeface="Poppins"/>
                <a:ea typeface="Poppins"/>
                <a:cs typeface="Poppins"/>
                <a:sym typeface="Poppins"/>
              </a:rPr>
              <a:t>↑ 21.18%</a:t>
            </a:r>
          </a:p>
        </p:txBody>
      </p:sp>
      <p:sp>
        <p:nvSpPr>
          <p:cNvPr id="25" name="AutoShape 25"/>
          <p:cNvSpPr/>
          <p:nvPr/>
        </p:nvSpPr>
        <p:spPr>
          <a:xfrm>
            <a:off x="8255000" y="3937000"/>
            <a:ext cx="2921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B0C4DE"/>
                </a:solidFill>
                <a:latin typeface="Noto Sans SC"/>
                <a:ea typeface="Noto Sans SC"/>
                <a:cs typeface="Noto Sans SC"/>
                <a:sym typeface="Noto Sans SC"/>
              </a:rPr>
              <a:t>月活跃用户 (万)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24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820</a:t>
            </a:r>
            <a:r>
              <a:rPr lang="en-US" sz="1400" b="0" i="0" u="none" strike="noStrike">
                <a:solidFill>
                  <a:srgbClr val="2ECC71"/>
                </a:solidFill>
                <a:latin typeface="Poppins"/>
                <a:ea typeface="Poppins"/>
                <a:cs typeface="Poppins"/>
                <a:sym typeface="Poppins"/>
              </a:rPr>
              <a:t>↑ 30.00%</a:t>
            </a:r>
          </a:p>
        </p:txBody>
      </p:sp>
      <p:sp>
        <p:nvSpPr>
          <p:cNvPr id="26" name="AutoShape 8">
            <a:extLst>
              <a:ext uri="{FF2B5EF4-FFF2-40B4-BE49-F238E27FC236}">
                <a16:creationId xmlns:a16="http://schemas.microsoft.com/office/drawing/2014/main" id="{482068AB-B846-B02B-2E73-81C1440F46EC}"/>
              </a:ext>
            </a:extLst>
          </p:cNvPr>
          <p:cNvSpPr/>
          <p:nvPr/>
        </p:nvSpPr>
        <p:spPr>
          <a:xfrm>
            <a:off x="762000" y="6406444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  <p:pic>
        <p:nvPicPr>
          <p:cNvPr id="27" name="图片 26" descr="图片包含 徽标&#10;&#10;AI 生成的内容可能不正确。">
            <a:extLst>
              <a:ext uri="{FF2B5EF4-FFF2-40B4-BE49-F238E27FC236}">
                <a16:creationId xmlns:a16="http://schemas.microsoft.com/office/drawing/2014/main" id="{3BE5DFFB-3F9E-8AF6-353D-3B85CBC6F489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xAI Grok：慢热但持续爬坡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524000"/>
            <a:ext cx="5080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00" y="1828800"/>
            <a:ext cx="406400" cy="4064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574800" y="18288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市场定位：第二梯队头部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066800" y="2336800"/>
            <a:ext cx="4470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稳居海外个人助理赛道第二梯队头部位置，尽管增速温和，但始终保持持续爬坡态势。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4000500"/>
            <a:ext cx="5080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6800" y="4305300"/>
            <a:ext cx="406400" cy="4064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574800" y="43053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SpaceXc</a:t>
            </a:r>
            <a:r>
              <a:rPr lang="zh-CN" altLang="en-US" sz="2000" b="1" dirty="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收购</a:t>
            </a:r>
            <a:r>
              <a:rPr lang="en-US" altLang="zh-CN" sz="2000" b="1" i="0" u="none" strike="noStrike" dirty="0" err="1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xAI</a:t>
            </a:r>
            <a:endParaRPr lang="en-US" sz="1100" dirty="0"/>
          </a:p>
        </p:txBody>
      </p:sp>
      <p:sp>
        <p:nvSpPr>
          <p:cNvPr id="12" name="AutoShape 12"/>
          <p:cNvSpPr/>
          <p:nvPr/>
        </p:nvSpPr>
        <p:spPr>
          <a:xfrm>
            <a:off x="1066800" y="4813300"/>
            <a:ext cx="44704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zh-CN" altLang="en-US" sz="1600" b="0" i="0" u="none" strike="noStrike" dirty="0">
                <a:solidFill>
                  <a:srgbClr val="FFFFFF">
                    <a:alpha val="8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全球人工智能的电力需求无法通过“地面解决方案”来满足，硅谷很快就需要在太空建设数据中心，以支持其人工智能发展计划。</a:t>
            </a:r>
            <a:endParaRPr lang="en-US" sz="1100" dirty="0"/>
          </a:p>
        </p:txBody>
      </p:sp>
      <p:sp>
        <p:nvSpPr>
          <p:cNvPr id="13" name="AutoShape 13"/>
          <p:cNvSpPr/>
          <p:nvPr/>
        </p:nvSpPr>
        <p:spPr>
          <a:xfrm>
            <a:off x="6096000" y="1524000"/>
            <a:ext cx="5080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00800" y="1828800"/>
            <a:ext cx="406400" cy="4064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6908800" y="18288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平台访问量 (亿次)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6400800" y="2336800"/>
            <a:ext cx="228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2.7</a:t>
            </a:r>
            <a:endParaRPr lang="en-US" sz="1100"/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36000" y="2463800"/>
            <a:ext cx="254000" cy="254000"/>
          </a:xfrm>
          <a:prstGeom prst="rect">
            <a:avLst/>
          </a:prstGeom>
        </p:spPr>
      </p:pic>
      <p:sp>
        <p:nvSpPr>
          <p:cNvPr id="18" name="AutoShape 18"/>
          <p:cNvSpPr/>
          <p:nvPr/>
        </p:nvSpPr>
        <p:spPr>
          <a:xfrm>
            <a:off x="8953500" y="24384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+15.67% 环比</a:t>
            </a:r>
            <a:endParaRPr lang="en-US" sz="1100"/>
          </a:p>
        </p:txBody>
      </p:sp>
      <p:cxnSp>
        <p:nvCxnSpPr>
          <p:cNvPr id="19" name="Connector 19"/>
          <p:cNvCxnSpPr/>
          <p:nvPr/>
        </p:nvCxnSpPr>
        <p:spPr>
          <a:xfrm rot="-9766">
            <a:off x="6400809" y="3041650"/>
            <a:ext cx="4470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" name="AutoShape 20"/>
          <p:cNvSpPr/>
          <p:nvPr/>
        </p:nvSpPr>
        <p:spPr>
          <a:xfrm>
            <a:off x="6400800" y="3175000"/>
            <a:ext cx="4470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用户粘性稳步提升，流量增长显著</a:t>
            </a:r>
            <a:endParaRPr lang="en-US" sz="1100"/>
          </a:p>
        </p:txBody>
      </p:sp>
      <p:sp>
        <p:nvSpPr>
          <p:cNvPr id="21" name="AutoShape 21"/>
          <p:cNvSpPr/>
          <p:nvPr/>
        </p:nvSpPr>
        <p:spPr>
          <a:xfrm>
            <a:off x="6096000" y="4000500"/>
            <a:ext cx="5080000" cy="2286000"/>
          </a:xfrm>
          <a:prstGeom prst="roundRect">
            <a:avLst>
              <a:gd name="adj" fmla="val 5555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6400800" y="4305300"/>
            <a:ext cx="406400" cy="4064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6908800" y="4305300"/>
            <a:ext cx="4064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月活跃用户 (万)</a:t>
            </a:r>
            <a:endParaRPr lang="en-US" sz="1100"/>
          </a:p>
        </p:txBody>
      </p:sp>
      <p:sp>
        <p:nvSpPr>
          <p:cNvPr id="24" name="AutoShape 24"/>
          <p:cNvSpPr/>
          <p:nvPr/>
        </p:nvSpPr>
        <p:spPr>
          <a:xfrm>
            <a:off x="6400800" y="4813300"/>
            <a:ext cx="2286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3,451</a:t>
            </a:r>
            <a:endParaRPr lang="en-US" sz="1100"/>
          </a:p>
        </p:txBody>
      </p:sp>
      <p:pic>
        <p:nvPicPr>
          <p:cNvPr id="25" name="Picture 2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636000" y="4940300"/>
            <a:ext cx="254000" cy="254000"/>
          </a:xfrm>
          <a:prstGeom prst="rect">
            <a:avLst/>
          </a:prstGeom>
        </p:spPr>
      </p:pic>
      <p:sp>
        <p:nvSpPr>
          <p:cNvPr id="26" name="AutoShape 26"/>
          <p:cNvSpPr/>
          <p:nvPr/>
        </p:nvSpPr>
        <p:spPr>
          <a:xfrm>
            <a:off x="8953500" y="4914900"/>
            <a:ext cx="1905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+1.52% 环比</a:t>
            </a:r>
            <a:endParaRPr lang="en-US" sz="1100"/>
          </a:p>
        </p:txBody>
      </p:sp>
      <p:cxnSp>
        <p:nvCxnSpPr>
          <p:cNvPr id="27" name="Connector 27"/>
          <p:cNvCxnSpPr/>
          <p:nvPr/>
        </p:nvCxnSpPr>
        <p:spPr>
          <a:xfrm rot="-9766">
            <a:off x="6400809" y="5518150"/>
            <a:ext cx="44704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8" name="AutoShape 28"/>
          <p:cNvSpPr/>
          <p:nvPr/>
        </p:nvSpPr>
        <p:spPr>
          <a:xfrm>
            <a:off x="6400800" y="5651500"/>
            <a:ext cx="44704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60000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用户规模持续扩大，市场渗透力增强</a:t>
            </a:r>
            <a:endParaRPr lang="en-US" sz="1100"/>
          </a:p>
        </p:txBody>
      </p:sp>
      <p:pic>
        <p:nvPicPr>
          <p:cNvPr id="29" name="图片 28" descr="图片包含 徽标&#10;&#10;AI 生成的内容可能不正确。">
            <a:extLst>
              <a:ext uri="{FF2B5EF4-FFF2-40B4-BE49-F238E27FC236}">
                <a16:creationId xmlns:a16="http://schemas.microsoft.com/office/drawing/2014/main" id="{BFA6D51A-51B5-EDEB-24A5-9471BD1C04D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30" name="AutoShape 8">
            <a:extLst>
              <a:ext uri="{FF2B5EF4-FFF2-40B4-BE49-F238E27FC236}">
                <a16:creationId xmlns:a16="http://schemas.microsoft.com/office/drawing/2014/main" id="{F8696B13-BAD9-A3D4-98B1-F5995A3C4A09}"/>
              </a:ext>
            </a:extLst>
          </p:cNvPr>
          <p:cNvSpPr/>
          <p:nvPr/>
        </p:nvSpPr>
        <p:spPr>
          <a:xfrm>
            <a:off x="762000" y="6382456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 dirty="0" err="1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中国玩家Web端表现</a:t>
            </a:r>
            <a:endParaRPr lang="en-US" sz="1100" dirty="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16000" y="1651000"/>
            <a:ext cx="304800" cy="3048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397000" y="1625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各产品访问量对比（万次）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000" y="2095500"/>
            <a:ext cx="4699000" cy="3810000"/>
          </a:xfrm>
          <a:prstGeom prst="rect">
            <a:avLst/>
          </a:prstGeom>
        </p:spPr>
      </p:pic>
      <p:sp>
        <p:nvSpPr>
          <p:cNvPr id="9" name="AutoShape 9"/>
          <p:cNvSpPr/>
          <p:nvPr/>
        </p:nvSpPr>
        <p:spPr>
          <a:xfrm>
            <a:off x="6223000" y="1397000"/>
            <a:ext cx="5207000" cy="4826000"/>
          </a:xfrm>
          <a:prstGeom prst="roundRect">
            <a:avLst>
              <a:gd name="adj" fmla="val 2631"/>
            </a:avLst>
          </a:prstGeom>
          <a:solidFill>
            <a:srgbClr val="FFFFFF">
              <a:alpha val="5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77000" y="1651000"/>
            <a:ext cx="304800" cy="3048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6858000" y="1625600"/>
            <a:ext cx="381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核心增长指标概览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6477000" y="2095500"/>
            <a:ext cx="4699000" cy="889000"/>
          </a:xfrm>
          <a:prstGeom prst="roundRect">
            <a:avLst>
              <a:gd name="adj" fmla="val 7142"/>
            </a:avLst>
          </a:prstGeom>
          <a:solidFill>
            <a:srgbClr val="0D1B2A">
              <a:alpha val="60000"/>
            </a:srgbClr>
          </a:solidFill>
          <a:ln w="12700" cap="flat" cmpd="sng">
            <a:solidFill>
              <a:srgbClr val="FFFFFF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3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6667500" y="2387600"/>
            <a:ext cx="304800" cy="304800"/>
          </a:xfrm>
          <a:prstGeom prst="rect">
            <a:avLst/>
          </a:prstGeom>
        </p:spPr>
      </p:pic>
      <p:sp>
        <p:nvSpPr>
          <p:cNvPr id="14" name="AutoShape 14"/>
          <p:cNvSpPr/>
          <p:nvPr/>
        </p:nvSpPr>
        <p:spPr>
          <a:xfrm>
            <a:off x="7048500" y="2159000"/>
            <a:ext cx="393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Deepseek</a:t>
            </a:r>
            <a:r>
              <a:rPr lang="en-US" sz="14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| 月活 3747万 (高位震荡)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访问量环比:</a:t>
            </a:r>
            <a:r>
              <a:rPr lang="en-US" sz="1400" b="0" i="0" u="none" strike="noStrike">
                <a:solidFill>
                  <a:srgbClr val="EF4444"/>
                </a:solidFill>
                <a:latin typeface="Noto Sans SC"/>
                <a:ea typeface="Noto Sans SC"/>
                <a:cs typeface="Noto Sans SC"/>
                <a:sym typeface="Noto Sans SC"/>
              </a:rPr>
              <a:t>-5%</a:t>
            </a:r>
          </a:p>
        </p:txBody>
      </p:sp>
      <p:sp>
        <p:nvSpPr>
          <p:cNvPr id="15" name="AutoShape 15"/>
          <p:cNvSpPr/>
          <p:nvPr/>
        </p:nvSpPr>
        <p:spPr>
          <a:xfrm>
            <a:off x="6477000" y="3048000"/>
            <a:ext cx="4699000" cy="889000"/>
          </a:xfrm>
          <a:prstGeom prst="roundRect">
            <a:avLst>
              <a:gd name="adj" fmla="val 7142"/>
            </a:avLst>
          </a:prstGeom>
          <a:solidFill>
            <a:srgbClr val="0D1B2A">
              <a:alpha val="60000"/>
            </a:srgbClr>
          </a:solidFill>
          <a:ln w="12700" cap="flat" cmpd="sng">
            <a:solidFill>
              <a:srgbClr val="FFFFFF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6667500" y="3340100"/>
            <a:ext cx="304800" cy="304800"/>
          </a:xfrm>
          <a:prstGeom prst="rect">
            <a:avLst/>
          </a:prstGeom>
        </p:spPr>
      </p:pic>
      <p:sp>
        <p:nvSpPr>
          <p:cNvPr id="17" name="AutoShape 17"/>
          <p:cNvSpPr/>
          <p:nvPr/>
        </p:nvSpPr>
        <p:spPr>
          <a:xfrm>
            <a:off x="7048500" y="3111500"/>
            <a:ext cx="393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豆包</a:t>
            </a:r>
            <a:r>
              <a:rPr lang="en-US" sz="14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| 月活 1341万 (+10.65%)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访问量环比:</a:t>
            </a:r>
            <a:r>
              <a:rPr lang="en-US" sz="1400" b="0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+14.97%</a:t>
            </a:r>
          </a:p>
        </p:txBody>
      </p:sp>
      <p:sp>
        <p:nvSpPr>
          <p:cNvPr id="18" name="AutoShape 18"/>
          <p:cNvSpPr/>
          <p:nvPr/>
        </p:nvSpPr>
        <p:spPr>
          <a:xfrm>
            <a:off x="6477000" y="4000500"/>
            <a:ext cx="4699000" cy="889000"/>
          </a:xfrm>
          <a:prstGeom prst="roundRect">
            <a:avLst>
              <a:gd name="adj" fmla="val 7142"/>
            </a:avLst>
          </a:prstGeom>
          <a:solidFill>
            <a:srgbClr val="0D1B2A">
              <a:alpha val="60000"/>
            </a:srgbClr>
          </a:solidFill>
          <a:ln w="12700" cap="flat" cmpd="sng">
            <a:solidFill>
              <a:srgbClr val="FFFFFF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9" name="Picture 1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667500" y="4292600"/>
            <a:ext cx="304800" cy="304800"/>
          </a:xfrm>
          <a:prstGeom prst="rect">
            <a:avLst/>
          </a:prstGeom>
        </p:spPr>
      </p:pic>
      <p:sp>
        <p:nvSpPr>
          <p:cNvPr id="20" name="AutoShape 20"/>
          <p:cNvSpPr/>
          <p:nvPr/>
        </p:nvSpPr>
        <p:spPr>
          <a:xfrm>
            <a:off x="7048500" y="4064000"/>
            <a:ext cx="393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夸克</a:t>
            </a:r>
            <a:r>
              <a:rPr lang="en-US" sz="14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| 月活 2431万 (数据待更)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访问量环比:</a:t>
            </a:r>
            <a:r>
              <a:rPr lang="en-US" sz="1400" b="0" i="0" u="none" strike="noStrike">
                <a:solidFill>
                  <a:srgbClr val="10B981"/>
                </a:solidFill>
                <a:latin typeface="Noto Sans SC"/>
                <a:ea typeface="Noto Sans SC"/>
                <a:cs typeface="Noto Sans SC"/>
                <a:sym typeface="Noto Sans SC"/>
              </a:rPr>
              <a:t>+13.58%</a:t>
            </a:r>
          </a:p>
        </p:txBody>
      </p:sp>
      <p:sp>
        <p:nvSpPr>
          <p:cNvPr id="21" name="AutoShape 21"/>
          <p:cNvSpPr/>
          <p:nvPr/>
        </p:nvSpPr>
        <p:spPr>
          <a:xfrm>
            <a:off x="6477000" y="4953000"/>
            <a:ext cx="4699000" cy="889000"/>
          </a:xfrm>
          <a:prstGeom prst="roundRect">
            <a:avLst>
              <a:gd name="adj" fmla="val 7142"/>
            </a:avLst>
          </a:prstGeom>
          <a:solidFill>
            <a:srgbClr val="0D1B2A">
              <a:alpha val="60000"/>
            </a:srgbClr>
          </a:solidFill>
          <a:ln w="12700" cap="flat" cmpd="sng">
            <a:solidFill>
              <a:srgbClr val="FFFFFF">
                <a:alpha val="5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22" name="Picture 22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667500" y="5245100"/>
            <a:ext cx="304800" cy="304800"/>
          </a:xfrm>
          <a:prstGeom prst="rect">
            <a:avLst/>
          </a:prstGeom>
        </p:spPr>
      </p:pic>
      <p:sp>
        <p:nvSpPr>
          <p:cNvPr id="23" name="AutoShape 23"/>
          <p:cNvSpPr/>
          <p:nvPr/>
        </p:nvSpPr>
        <p:spPr>
          <a:xfrm>
            <a:off x="7048500" y="5016500"/>
            <a:ext cx="3937000" cy="762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百度AI搜索</a:t>
            </a:r>
            <a:r>
              <a:rPr lang="en-US" sz="14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| 月活 2390万 (+20%+)</a:t>
            </a:r>
            <a:endParaRPr lang="en-US" sz="1100"/>
          </a:p>
          <a:p>
            <a:pPr indent="0" algn="l">
              <a:lnSpc>
                <a:spcPct val="125000"/>
              </a:lnSpc>
            </a:pPr>
            <a:r>
              <a:rPr lang="en-US" sz="1400" b="0" i="0" u="none" strike="noStrike">
                <a:solidFill>
                  <a:srgbClr val="9CA3AF"/>
                </a:solidFill>
                <a:latin typeface="Noto Sans SC"/>
                <a:ea typeface="Noto Sans SC"/>
                <a:cs typeface="Noto Sans SC"/>
                <a:sym typeface="Noto Sans SC"/>
              </a:rPr>
              <a:t>访问量环比:</a:t>
            </a:r>
            <a:r>
              <a:rPr lang="en-US" sz="14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+32.19%</a:t>
            </a:r>
          </a:p>
        </p:txBody>
      </p:sp>
      <p:pic>
        <p:nvPicPr>
          <p:cNvPr id="24" name="图片 23" descr="图片包含 徽标&#10;&#10;AI 生成的内容可能不正确。">
            <a:extLst>
              <a:ext uri="{FF2B5EF4-FFF2-40B4-BE49-F238E27FC236}">
                <a16:creationId xmlns:a16="http://schemas.microsoft.com/office/drawing/2014/main" id="{3B36DB68-332C-9264-7906-7745CDA2F1BA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  <p:sp>
        <p:nvSpPr>
          <p:cNvPr id="25" name="AutoShape 8">
            <a:extLst>
              <a:ext uri="{FF2B5EF4-FFF2-40B4-BE49-F238E27FC236}">
                <a16:creationId xmlns:a16="http://schemas.microsoft.com/office/drawing/2014/main" id="{F677C247-CA8C-C2D1-4839-A6539E5698A0}"/>
              </a:ext>
            </a:extLst>
          </p:cNvPr>
          <p:cNvSpPr/>
          <p:nvPr/>
        </p:nvSpPr>
        <p:spPr>
          <a:xfrm>
            <a:off x="1016000" y="5806017"/>
            <a:ext cx="1905000" cy="3048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000" b="0" i="0" u="none" strike="noStrike" dirty="0" err="1">
                <a:solidFill>
                  <a:srgbClr val="C8C8C8"/>
                </a:solidFill>
                <a:latin typeface="Noto Sans SC"/>
                <a:ea typeface="Noto Sans SC"/>
                <a:cs typeface="Noto Sans SC"/>
                <a:sym typeface="Noto Sans SC"/>
              </a:rPr>
              <a:t>数据来源：非凡产研</a:t>
            </a:r>
            <a:endParaRPr lang="en-US" sz="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B2A">
            <a:alpha val="10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25400" cap="flat" cmpd="sng">
            <a:noFill/>
            <a:prstDash val="solid"/>
            <a:round/>
          </a:ln>
        </p:spPr>
      </p:pic>
      <p:sp>
        <p:nvSpPr>
          <p:cNvPr id="3" name="AutoShape 3"/>
          <p:cNvSpPr/>
          <p:nvPr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rgbClr val="0D1B2A">
              <a:alpha val="85000"/>
            </a:srgbClr>
          </a:solidFill>
          <a:ln w="25400" cap="flat" cmpd="sng">
            <a:noFill/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sp>
        <p:nvSpPr>
          <p:cNvPr id="4" name="AutoShape 4"/>
          <p:cNvSpPr/>
          <p:nvPr/>
        </p:nvSpPr>
        <p:spPr>
          <a:xfrm>
            <a:off x="762000" y="508000"/>
            <a:ext cx="10668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3600" b="1" i="0" u="none" strike="noStrike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中国玩家Web端表现（2）</a:t>
            </a:r>
            <a:endParaRPr lang="en-US" sz="1100"/>
          </a:p>
        </p:txBody>
      </p:sp>
      <p:sp>
        <p:nvSpPr>
          <p:cNvPr id="5" name="AutoShape 5"/>
          <p:cNvSpPr/>
          <p:nvPr/>
        </p:nvSpPr>
        <p:spPr>
          <a:xfrm>
            <a:off x="762000" y="1397000"/>
            <a:ext cx="10668000" cy="1651000"/>
          </a:xfrm>
          <a:prstGeom prst="roundRect">
            <a:avLst>
              <a:gd name="adj" fmla="val 7692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9F1C">
                <a:alpha val="3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66800" y="1714500"/>
            <a:ext cx="609600" cy="609600"/>
          </a:xfrm>
          <a:prstGeom prst="rect">
            <a:avLst/>
          </a:prstGeom>
        </p:spPr>
      </p:pic>
      <p:sp>
        <p:nvSpPr>
          <p:cNvPr id="7" name="AutoShape 7"/>
          <p:cNvSpPr/>
          <p:nvPr/>
        </p:nvSpPr>
        <p:spPr>
          <a:xfrm>
            <a:off x="1879600" y="1676400"/>
            <a:ext cx="88900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2000" b="1" i="0" u="none" strike="noStrike">
                <a:solidFill>
                  <a:srgbClr val="FF9F1C"/>
                </a:solidFill>
                <a:latin typeface="Noto Sans SC"/>
                <a:ea typeface="Noto Sans SC"/>
                <a:cs typeface="Noto Sans SC"/>
                <a:sym typeface="Noto Sans SC"/>
              </a:rPr>
              <a:t>Kimi 表现洞察</a:t>
            </a:r>
            <a:endParaRPr lang="en-US" sz="1100"/>
          </a:p>
        </p:txBody>
      </p:sp>
      <p:sp>
        <p:nvSpPr>
          <p:cNvPr id="8" name="AutoShape 8"/>
          <p:cNvSpPr/>
          <p:nvPr/>
        </p:nvSpPr>
        <p:spPr>
          <a:xfrm>
            <a:off x="1879600" y="2095500"/>
            <a:ext cx="9144000" cy="635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600" b="0" i="0" u="none" strike="noStrike">
                <a:solidFill>
                  <a:srgbClr val="FFFFFF">
                    <a:alpha val="9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访问量与月活虽有小幅回落，但凭借长文本处理与检索增强技术，成功构建了稳固的用户心智壁垒。</a:t>
            </a:r>
            <a:endParaRPr lang="en-US" sz="1100"/>
          </a:p>
        </p:txBody>
      </p:sp>
      <p:sp>
        <p:nvSpPr>
          <p:cNvPr id="9" name="AutoShape 9"/>
          <p:cNvSpPr/>
          <p:nvPr/>
        </p:nvSpPr>
        <p:spPr>
          <a:xfrm>
            <a:off x="762000" y="3429000"/>
            <a:ext cx="3378200" cy="2794000"/>
          </a:xfrm>
          <a:prstGeom prst="roundRect">
            <a:avLst>
              <a:gd name="adj" fmla="val 454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66800" y="3733800"/>
            <a:ext cx="508000" cy="508000"/>
          </a:xfrm>
          <a:prstGeom prst="rect">
            <a:avLst/>
          </a:prstGeom>
        </p:spPr>
      </p:pic>
      <p:sp>
        <p:nvSpPr>
          <p:cNvPr id="11" name="AutoShape 11"/>
          <p:cNvSpPr/>
          <p:nvPr/>
        </p:nvSpPr>
        <p:spPr>
          <a:xfrm>
            <a:off x="1066800" y="4318000"/>
            <a:ext cx="27686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C端：聊天与搜索</a:t>
            </a:r>
            <a:endParaRPr lang="en-US" sz="1100"/>
          </a:p>
        </p:txBody>
      </p:sp>
      <p:sp>
        <p:nvSpPr>
          <p:cNvPr id="12" name="AutoShape 12"/>
          <p:cNvSpPr/>
          <p:nvPr/>
        </p:nvSpPr>
        <p:spPr>
          <a:xfrm>
            <a:off x="1066800" y="4762500"/>
            <a:ext cx="27686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覆盖 DeepSeek、豆包、夸克、百度AI等主流平台，深耕高频刚需场景。</a:t>
            </a:r>
            <a:endParaRPr lang="en-US" sz="1100"/>
          </a:p>
        </p:txBody>
      </p:sp>
      <p:sp>
        <p:nvSpPr>
          <p:cNvPr id="13" name="AutoShape 13"/>
          <p:cNvSpPr/>
          <p:nvPr/>
        </p:nvSpPr>
        <p:spPr>
          <a:xfrm>
            <a:off x="4394200" y="3429000"/>
            <a:ext cx="3378200" cy="2794000"/>
          </a:xfrm>
          <a:prstGeom prst="roundRect">
            <a:avLst>
              <a:gd name="adj" fmla="val 454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4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699000" y="3733800"/>
            <a:ext cx="508000" cy="508000"/>
          </a:xfrm>
          <a:prstGeom prst="rect">
            <a:avLst/>
          </a:prstGeom>
        </p:spPr>
      </p:pic>
      <p:sp>
        <p:nvSpPr>
          <p:cNvPr id="15" name="AutoShape 15"/>
          <p:cNvSpPr/>
          <p:nvPr/>
        </p:nvSpPr>
        <p:spPr>
          <a:xfrm>
            <a:off x="4699000" y="4318000"/>
            <a:ext cx="27686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B端：开发平台布局</a:t>
            </a:r>
            <a:endParaRPr lang="en-US" sz="1100"/>
          </a:p>
        </p:txBody>
      </p:sp>
      <p:sp>
        <p:nvSpPr>
          <p:cNvPr id="16" name="AutoShape 16"/>
          <p:cNvSpPr/>
          <p:nvPr/>
        </p:nvSpPr>
        <p:spPr>
          <a:xfrm>
            <a:off x="4699000" y="4762500"/>
            <a:ext cx="27686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构建企业级AI能力底座，赋能开发者与行业客户，拓展To B业务生态。</a:t>
            </a:r>
            <a:endParaRPr lang="en-US" sz="1100"/>
          </a:p>
        </p:txBody>
      </p:sp>
      <p:sp>
        <p:nvSpPr>
          <p:cNvPr id="17" name="AutoShape 17"/>
          <p:cNvSpPr/>
          <p:nvPr/>
        </p:nvSpPr>
        <p:spPr>
          <a:xfrm>
            <a:off x="8026400" y="3429000"/>
            <a:ext cx="3378200" cy="2794000"/>
          </a:xfrm>
          <a:prstGeom prst="roundRect">
            <a:avLst>
              <a:gd name="adj" fmla="val 4545"/>
            </a:avLst>
          </a:prstGeom>
          <a:solidFill>
            <a:srgbClr val="FFFFFF">
              <a:alpha val="8000"/>
            </a:srgbClr>
          </a:solidFill>
          <a:ln w="12700" cap="flat" cmpd="sng">
            <a:solidFill>
              <a:srgbClr val="FFFFFF">
                <a:alpha val="10000"/>
              </a:srgbClr>
            </a:solidFill>
            <a:prstDash val="solid"/>
            <a:round/>
          </a:ln>
        </p:spPr>
        <p:txBody>
          <a:bodyPr vert="horz" wrap="square" lIns="63500" tIns="63500" rIns="63500" bIns="63500" rtlCol="0" anchor="ctr"/>
          <a:lstStyle/>
          <a:p>
            <a:pPr algn="ctr">
              <a:defRPr/>
            </a:pPr>
            <a:endParaRPr/>
          </a:p>
        </p:txBody>
      </p:sp>
      <p:pic>
        <p:nvPicPr>
          <p:cNvPr id="18" name="Picture 18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331200" y="3733800"/>
            <a:ext cx="508000" cy="508000"/>
          </a:xfrm>
          <a:prstGeom prst="rect">
            <a:avLst/>
          </a:prstGeom>
        </p:spPr>
      </p:pic>
      <p:sp>
        <p:nvSpPr>
          <p:cNvPr id="19" name="AutoShape 19"/>
          <p:cNvSpPr/>
          <p:nvPr/>
        </p:nvSpPr>
        <p:spPr>
          <a:xfrm>
            <a:off x="8331200" y="4318000"/>
            <a:ext cx="2768600" cy="381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800" b="1" i="0" u="none" strike="noStrike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出海：全球化业务拓展</a:t>
            </a:r>
            <a:endParaRPr lang="en-US" sz="1100"/>
          </a:p>
        </p:txBody>
      </p:sp>
      <p:sp>
        <p:nvSpPr>
          <p:cNvPr id="20" name="AutoShape 20"/>
          <p:cNvSpPr/>
          <p:nvPr/>
        </p:nvSpPr>
        <p:spPr>
          <a:xfrm>
            <a:off x="8331200" y="4762500"/>
            <a:ext cx="2768600" cy="1016000"/>
          </a:xfrm>
          <a:prstGeom prst="rect">
            <a:avLst/>
          </a:prstGeom>
          <a:noFill/>
          <a:ln w="12700" cap="flat" cmpd="sng">
            <a:noFill/>
            <a:prstDash val="solid"/>
            <a:round/>
          </a:ln>
        </p:spPr>
        <p:txBody>
          <a:bodyPr vert="horz" wrap="square" lIns="0" tIns="0" rIns="0" bIns="0" rtlCol="0" anchor="ctr" anchorCtr="0"/>
          <a:lstStyle/>
          <a:p>
            <a:pPr indent="0" algn="l">
              <a:lnSpc>
                <a:spcPct val="125000"/>
              </a:lnSpc>
              <a:defRPr/>
            </a:pPr>
            <a:r>
              <a:rPr lang="en-US" sz="1400" b="0" i="0" u="none" strike="noStrike" dirty="0" err="1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积极布局内容、视频生成及智能体工具领域，探索国际市场增长机会</a:t>
            </a:r>
            <a:r>
              <a:rPr lang="en-US" sz="1400" b="0" i="0" u="none" strike="noStrike" dirty="0">
                <a:solidFill>
                  <a:srgbClr val="FFFFFF">
                    <a:alpha val="70196"/>
                  </a:srgbClr>
                </a:solidFill>
                <a:latin typeface="Noto Sans SC"/>
                <a:ea typeface="Noto Sans SC"/>
                <a:cs typeface="Noto Sans SC"/>
                <a:sym typeface="Noto Sans SC"/>
              </a:rPr>
              <a:t>。</a:t>
            </a:r>
            <a:endParaRPr lang="en-US" sz="1100" dirty="0"/>
          </a:p>
        </p:txBody>
      </p:sp>
      <p:pic>
        <p:nvPicPr>
          <p:cNvPr id="21" name="图片 20" descr="图片包含 徽标&#10;&#10;AI 生成的内容可能不正确。">
            <a:extLst>
              <a:ext uri="{FF2B5EF4-FFF2-40B4-BE49-F238E27FC236}">
                <a16:creationId xmlns:a16="http://schemas.microsoft.com/office/drawing/2014/main" id="{B002586F-2EB4-2BF8-820C-6A95EEE3395E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31446" b="33195"/>
          <a:stretch/>
        </p:blipFill>
        <p:spPr>
          <a:xfrm>
            <a:off x="9309858" y="442768"/>
            <a:ext cx="2501142" cy="88438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</TotalTime>
  <Words>1387</Words>
  <Application>Microsoft Macintosh PowerPoint</Application>
  <PresentationFormat>宽屏</PresentationFormat>
  <Paragraphs>432</Paragraphs>
  <Slides>31</Slides>
  <Notes>31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31</vt:i4>
      </vt:variant>
    </vt:vector>
  </HeadingPairs>
  <TitlesOfParts>
    <vt:vector size="36" baseType="lpstr">
      <vt:lpstr>Noto Sans SC</vt:lpstr>
      <vt:lpstr>Arial</vt:lpstr>
      <vt:lpstr>Poppins</vt:lpstr>
      <vt:lpstr>Office 主题​​</vt:lpstr>
      <vt:lpstr>默认主题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oij</cp:lastModifiedBy>
  <cp:revision>9</cp:revision>
  <dcterms:modified xsi:type="dcterms:W3CDTF">2026-02-06T07:57:30Z</dcterms:modified>
</cp:coreProperties>
</file>