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78" r:id="rId3"/>
    <p:sldId id="296" r:id="rId5"/>
    <p:sldId id="305" r:id="rId6"/>
    <p:sldId id="358" r:id="rId7"/>
    <p:sldId id="359" r:id="rId8"/>
    <p:sldId id="393" r:id="rId9"/>
    <p:sldId id="394" r:id="rId10"/>
    <p:sldId id="360" r:id="rId11"/>
    <p:sldId id="361" r:id="rId12"/>
    <p:sldId id="371" r:id="rId13"/>
    <p:sldId id="372" r:id="rId14"/>
    <p:sldId id="373" r:id="rId15"/>
    <p:sldId id="375" r:id="rId16"/>
    <p:sldId id="391" r:id="rId17"/>
    <p:sldId id="376" r:id="rId18"/>
    <p:sldId id="390" r:id="rId19"/>
    <p:sldId id="392" r:id="rId20"/>
    <p:sldId id="382" r:id="rId21"/>
    <p:sldId id="383" r:id="rId22"/>
    <p:sldId id="384" r:id="rId23"/>
    <p:sldId id="385" r:id="rId24"/>
    <p:sldId id="386" r:id="rId25"/>
    <p:sldId id="388" r:id="rId26"/>
    <p:sldId id="389" r:id="rId27"/>
    <p:sldId id="330" r:id="rId28"/>
  </p:sldIdLst>
  <p:sldSz cx="28448000" cy="16002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8EFF"/>
    <a:srgbClr val="EFE2D4"/>
    <a:srgbClr val="FD8FA2"/>
    <a:srgbClr val="FB8EFF"/>
    <a:srgbClr val="ED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1"/>
    <p:restoredTop sz="90407" autoAdjust="0"/>
  </p:normalViewPr>
  <p:slideViewPr>
    <p:cSldViewPr snapToGrid="0">
      <p:cViewPr varScale="1">
        <p:scale>
          <a:sx n="46" d="100"/>
          <a:sy n="46" d="100"/>
        </p:scale>
        <p:origin x="552" y="176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gs" Target="tags/tag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8C96C-B548-B043-9812-4CC215E92BD6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这份内容来自我们非凡产研的两组底层数据：一是</a:t>
            </a:r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1–7</a:t>
            </a:r>
            <a:r>
              <a:rPr lang="zh-CN" altLang="en-US" dirty="0"/>
              <a:t>月的全球</a:t>
            </a:r>
            <a:r>
              <a:rPr lang="en-US" altLang="zh-CN" dirty="0"/>
              <a:t>AI</a:t>
            </a:r>
            <a:r>
              <a:rPr lang="zh-CN" altLang="en-US" dirty="0"/>
              <a:t>投融资样本（共</a:t>
            </a:r>
            <a:r>
              <a:rPr lang="en-US" altLang="zh-CN" dirty="0"/>
              <a:t>1,401</a:t>
            </a:r>
            <a:r>
              <a:rPr lang="zh-CN" altLang="en-US" dirty="0"/>
              <a:t>起），二是</a:t>
            </a:r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AI</a:t>
            </a:r>
            <a:r>
              <a:rPr lang="zh-CN" altLang="en-US" dirty="0"/>
              <a:t>应用的流量与收入榜单；同时参考了</a:t>
            </a:r>
            <a:r>
              <a:rPr lang="en-US" altLang="zh-CN" dirty="0"/>
              <a:t>BVP</a:t>
            </a:r>
            <a:r>
              <a:rPr lang="zh-CN" altLang="en-US" dirty="0"/>
              <a:t>与</a:t>
            </a:r>
            <a:r>
              <a:rPr lang="en-US" altLang="zh-CN" dirty="0"/>
              <a:t>a16z</a:t>
            </a:r>
            <a:r>
              <a:rPr lang="zh-CN" altLang="en-US" dirty="0"/>
              <a:t>的两份最新报告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从图像到视频，不仅是维度的提升，更是</a:t>
            </a:r>
            <a:r>
              <a:rPr lang="zh-CN" altLang="en-US" b="1" dirty="0"/>
              <a:t>商业价值</a:t>
            </a:r>
            <a:r>
              <a:rPr lang="zh-CN" altLang="en-US" dirty="0"/>
              <a:t>的跃迁（如广告电商、短视频创作）。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随着</a:t>
            </a:r>
            <a:r>
              <a:rPr lang="en-GB" altLang="zh-CN" dirty="0"/>
              <a:t>Sora2</a:t>
            </a:r>
            <a:r>
              <a:rPr lang="zh-CN" altLang="en-GB" dirty="0"/>
              <a:t>、</a:t>
            </a:r>
            <a:r>
              <a:rPr lang="en-GB" altLang="zh-CN" dirty="0"/>
              <a:t>Veo</a:t>
            </a:r>
            <a:r>
              <a:rPr lang="zh-CN" altLang="en-US" dirty="0"/>
              <a:t>等视频模型进入落地阶段，</a:t>
            </a:r>
            <a:r>
              <a:rPr lang="en-GB" altLang="zh-CN" dirty="0"/>
              <a:t>AI</a:t>
            </a:r>
            <a:r>
              <a:rPr lang="zh-CN" altLang="en-US" dirty="0"/>
              <a:t>产品正从“定格图像”走向“动态生成”，这将催生更多以</a:t>
            </a:r>
            <a:r>
              <a:rPr lang="en-GB" altLang="zh-CN" dirty="0"/>
              <a:t>AI</a:t>
            </a:r>
            <a:r>
              <a:rPr lang="zh-CN" altLang="en-US" dirty="0"/>
              <a:t>为引擎的虚拟内容工厂，覆盖广告、电商、游戏、社媒多个行业。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/>
              <a:t>AI</a:t>
            </a:r>
            <a:r>
              <a:rPr lang="zh-CN" altLang="en-US" dirty="0"/>
              <a:t>在作业讲解、资料生成、个性化教学上展现出极高适配度。</a:t>
            </a:r>
            <a:br>
              <a:rPr lang="zh-CN" altLang="en-US" dirty="0"/>
            </a:br>
            <a:r>
              <a:rPr lang="zh-CN" altLang="en-US" dirty="0"/>
              <a:t>同时也是中国厂商出海高占比的核心场景。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1.	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模型能力进化：</a:t>
            </a:r>
            <a:r>
              <a:rPr lang="en-GB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Sora2</a:t>
            </a:r>
            <a:r>
              <a:rPr lang="zh-CN" altLang="en-GB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Veo 3.1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Qwen</a:t>
            </a:r>
            <a:r>
              <a:rPr lang="zh-CN" altLang="en-GB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开源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等功能持续外溢。</a:t>
            </a:r>
            <a:endParaRPr lang="zh-CN" altLang="en-US" sz="1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2.	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用户心智转向行动系统：用户将期待</a:t>
            </a:r>
            <a:r>
              <a:rPr lang="en-GB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AI“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完成任务”而非“回答问题”。</a:t>
            </a:r>
            <a:endParaRPr lang="zh-CN" altLang="en-US" sz="1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3.	</a:t>
            </a:r>
            <a:r>
              <a:rPr lang="zh-CN" altLang="en-US" sz="1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记忆与信任机制平台化：成为企业与高频用户争夺战的关键基础设施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模型全球化的能力释放，正在通过工具链迅速转化为产品级别的全球增长。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90204" pitchFamily="34" charset="0"/>
              <a:buChar char="•"/>
            </a:pPr>
            <a:r>
              <a:rPr lang="zh-CN" altLang="en-US" b="1" dirty="0"/>
              <a:t>中国</a:t>
            </a:r>
            <a:r>
              <a:rPr lang="en-GB" altLang="zh-CN" b="1" dirty="0"/>
              <a:t>AI</a:t>
            </a:r>
            <a:r>
              <a:rPr lang="zh-CN" altLang="en-US" b="1" dirty="0"/>
              <a:t>公司贡献了全球约</a:t>
            </a:r>
            <a:r>
              <a:rPr lang="en-US" altLang="zh-CN" b="1" dirty="0"/>
              <a:t>46%</a:t>
            </a:r>
            <a:r>
              <a:rPr lang="zh-CN" altLang="en-US" b="1" dirty="0"/>
              <a:t>的月活，</a:t>
            </a:r>
            <a:r>
              <a:rPr lang="zh-CN" altLang="en-US" dirty="0"/>
              <a:t>但在全球 </a:t>
            </a:r>
            <a:r>
              <a:rPr lang="en-GB" altLang="zh-CN" dirty="0"/>
              <a:t>AI </a:t>
            </a:r>
            <a:r>
              <a:rPr lang="zh-CN" altLang="en-US" dirty="0"/>
              <a:t>收入 </a:t>
            </a:r>
            <a:r>
              <a:rPr lang="en-GB" altLang="zh-CN" dirty="0"/>
              <a:t>Top100 </a:t>
            </a:r>
            <a:r>
              <a:rPr lang="zh-CN" altLang="en-US" dirty="0"/>
              <a:t>企业中，中国只占据了 </a:t>
            </a:r>
            <a:r>
              <a:rPr lang="en-US" altLang="zh-CN" dirty="0"/>
              <a:t>3.5%</a:t>
            </a:r>
            <a:r>
              <a:rPr lang="zh-CN" altLang="en-US" dirty="0"/>
              <a:t>，</a:t>
            </a:r>
            <a:r>
              <a:rPr lang="zh-CN" altLang="en-US" b="1" dirty="0"/>
              <a:t>而美国占比高达 </a:t>
            </a:r>
            <a:r>
              <a:rPr lang="en-US" altLang="zh-CN" b="1" dirty="0"/>
              <a:t>91.9%</a:t>
            </a:r>
            <a:r>
              <a:rPr lang="zh-CN" altLang="en-US" b="1" dirty="0"/>
              <a:t>。</a:t>
            </a:r>
            <a:br>
              <a:rPr lang="zh-CN" altLang="en-US" dirty="0"/>
            </a:br>
            <a:r>
              <a:rPr lang="zh-CN" altLang="en-US" b="1" dirty="0"/>
              <a:t>流量掌握在中国，但付费能力、变现模型、</a:t>
            </a:r>
            <a:r>
              <a:rPr lang="en-GB" altLang="zh-CN" b="1" dirty="0"/>
              <a:t>to B </a:t>
            </a:r>
            <a:r>
              <a:rPr lang="zh-CN" altLang="en-US" b="1" dirty="0"/>
              <a:t>布局等仍是海外主导。</a:t>
            </a:r>
            <a:br>
              <a:rPr lang="zh-CN" altLang="en-US" dirty="0"/>
            </a:br>
            <a:r>
              <a:rPr lang="zh-CN" altLang="en-US" dirty="0"/>
              <a:t>中国</a:t>
            </a:r>
            <a:r>
              <a:rPr lang="en-GB" altLang="zh-CN" dirty="0"/>
              <a:t>AI</a:t>
            </a:r>
            <a:r>
              <a:rPr lang="zh-CN" altLang="en-US" dirty="0"/>
              <a:t>厂商如果希望出海，不只是把产品带出去，更是要</a:t>
            </a:r>
            <a:r>
              <a:rPr lang="zh-CN" altLang="en-US" b="1" dirty="0"/>
              <a:t>把完整的商业模型带出去。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dirty="0"/>
              <a:t>成功模式一：“大厂生态”的降维打击</a:t>
            </a:r>
            <a:endParaRPr lang="zh-CN" altLang="en-US" dirty="0"/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b="1" dirty="0"/>
              <a:t>核心观点</a:t>
            </a:r>
            <a:r>
              <a:rPr lang="en-US" altLang="zh-CN" dirty="0"/>
              <a:t>: </a:t>
            </a:r>
            <a:r>
              <a:rPr lang="zh-CN" altLang="en-US" dirty="0"/>
              <a:t>依托集团的技术、流量和资金，将国内验证的成功模式快速复制全球。 </a:t>
            </a:r>
            <a:endParaRPr lang="zh-CN" altLang="en-US" dirty="0"/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b="1" dirty="0"/>
              <a:t>案例</a:t>
            </a:r>
            <a:r>
              <a:rPr lang="en-US" altLang="zh-CN" dirty="0"/>
              <a:t>: </a:t>
            </a:r>
            <a:r>
              <a:rPr lang="zh-CN" altLang="en-US" dirty="0"/>
              <a:t>字节</a:t>
            </a:r>
            <a:r>
              <a:rPr lang="en-GB" altLang="zh-CN" dirty="0" err="1"/>
              <a:t>Gauth</a:t>
            </a:r>
            <a:r>
              <a:rPr lang="zh-CN" altLang="en-GB" dirty="0"/>
              <a:t>，</a:t>
            </a:r>
            <a:r>
              <a:rPr lang="en-GB" altLang="zh-CN" dirty="0"/>
              <a:t>9</a:t>
            </a:r>
            <a:r>
              <a:rPr lang="zh-CN" altLang="en-US" dirty="0"/>
              <a:t>月</a:t>
            </a:r>
            <a:r>
              <a:rPr lang="en-GB" altLang="zh-CN" dirty="0"/>
              <a:t>App</a:t>
            </a:r>
            <a:r>
              <a:rPr lang="zh-CN" altLang="en-US" dirty="0"/>
              <a:t>月活暴增 </a:t>
            </a:r>
            <a:r>
              <a:rPr lang="en-US" altLang="zh-CN" b="1" dirty="0"/>
              <a:t>+77.18%</a:t>
            </a:r>
            <a:r>
              <a:rPr lang="zh-CN" altLang="en-US" dirty="0"/>
              <a:t> ，完美复刻了字节系的流量打法</a:t>
            </a:r>
            <a:endParaRPr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dirty="0"/>
              <a:t>成功模式二：“垂直社区”的精细化运营</a:t>
            </a:r>
            <a:endParaRPr lang="zh-CN" altLang="en-US" dirty="0"/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b="1" dirty="0"/>
              <a:t>核心观点</a:t>
            </a:r>
            <a:r>
              <a:rPr lang="en-US" altLang="zh-CN" dirty="0"/>
              <a:t>: </a:t>
            </a:r>
            <a:r>
              <a:rPr lang="zh-CN" altLang="en-US" dirty="0"/>
              <a:t>聚焦特定需求，通过深度社区运营建立护城河。 </a:t>
            </a:r>
            <a:endParaRPr lang="zh-CN" altLang="en-US" dirty="0"/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b="1" dirty="0"/>
              <a:t>案例</a:t>
            </a:r>
            <a:r>
              <a:rPr lang="en-US" altLang="zh-CN" dirty="0"/>
              <a:t>: </a:t>
            </a:r>
            <a:r>
              <a:rPr lang="en-GB" altLang="zh-CN" dirty="0" err="1"/>
              <a:t>SeaArt</a:t>
            </a:r>
            <a:r>
              <a:rPr lang="en-GB" altLang="zh-CN" dirty="0"/>
              <a:t> AI</a:t>
            </a:r>
            <a:r>
              <a:rPr lang="zh-CN" altLang="en-GB" dirty="0"/>
              <a:t>，</a:t>
            </a:r>
            <a:r>
              <a:rPr lang="zh-CN" altLang="en-US" dirty="0"/>
              <a:t>出海活跃用户</a:t>
            </a:r>
            <a:r>
              <a:rPr lang="en-GB" altLang="zh-CN" dirty="0"/>
              <a:t>No.1 (</a:t>
            </a:r>
            <a:r>
              <a:rPr lang="en-GB" altLang="zh-CN" b="1" dirty="0"/>
              <a:t>1118</a:t>
            </a:r>
            <a:r>
              <a:rPr lang="zh-CN" altLang="en-US" b="1" dirty="0"/>
              <a:t>万</a:t>
            </a:r>
            <a:r>
              <a:rPr lang="en-US" altLang="zh-CN" dirty="0"/>
              <a:t>) </a:t>
            </a:r>
            <a:r>
              <a:rPr lang="zh-CN" altLang="en-US" dirty="0"/>
              <a:t>，成功打造了创作者社区，用户粘性极高。 </a:t>
            </a:r>
            <a:endParaRPr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2618847"/>
            <a:ext cx="21336000" cy="5571067"/>
          </a:xfrm>
        </p:spPr>
        <p:txBody>
          <a:bodyPr anchor="b"/>
          <a:lstStyle>
            <a:lvl1pPr algn="ctr">
              <a:defRPr sz="1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56000" y="8404755"/>
            <a:ext cx="21336000" cy="3863445"/>
          </a:xfrm>
        </p:spPr>
        <p:txBody>
          <a:bodyPr/>
          <a:lstStyle>
            <a:lvl1pPr marL="0" indent="0" algn="ctr">
              <a:buNone/>
              <a:defRPr sz="5600"/>
            </a:lvl1pPr>
            <a:lvl2pPr marL="1066800" indent="0" algn="ctr">
              <a:buNone/>
              <a:defRPr sz="4665"/>
            </a:lvl2pPr>
            <a:lvl3pPr marL="2133600" indent="0" algn="ctr">
              <a:buNone/>
              <a:defRPr sz="4200"/>
            </a:lvl3pPr>
            <a:lvl4pPr marL="3200400" indent="0" algn="ctr">
              <a:buNone/>
              <a:defRPr sz="3735"/>
            </a:lvl4pPr>
            <a:lvl5pPr marL="4267200" indent="0" algn="ctr">
              <a:buNone/>
              <a:defRPr sz="3735"/>
            </a:lvl5pPr>
            <a:lvl6pPr marL="5334000" indent="0" algn="ctr">
              <a:buNone/>
              <a:defRPr sz="3735"/>
            </a:lvl6pPr>
            <a:lvl7pPr marL="6400800" indent="0" algn="ctr">
              <a:buNone/>
              <a:defRPr sz="3735"/>
            </a:lvl7pPr>
            <a:lvl8pPr marL="7467600" indent="0" algn="ctr">
              <a:buNone/>
              <a:defRPr sz="3735"/>
            </a:lvl8pPr>
            <a:lvl9pPr marL="8534400" indent="0" algn="ctr">
              <a:buNone/>
              <a:defRPr sz="373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夜空, 星星, 游戏机, 飞机&#10;&#10;AI 生成的内容可能不正确。"/>
          <p:cNvPicPr>
            <a:picLocks noChangeAspect="1"/>
          </p:cNvPicPr>
          <p:nvPr userDrawn="1"/>
        </p:nvPicPr>
        <p:blipFill rotWithShape="1">
          <a:blip r:embed="rId2"/>
          <a:srcRect l="33418" r="7322"/>
          <a:stretch>
            <a:fillRect/>
          </a:stretch>
        </p:blipFill>
        <p:spPr>
          <a:xfrm>
            <a:off x="0" y="0"/>
            <a:ext cx="28448000" cy="16002000"/>
          </a:xfrm>
          <a:prstGeom prst="rect">
            <a:avLst/>
          </a:prstGeom>
        </p:spPr>
      </p:pic>
      <p:pic>
        <p:nvPicPr>
          <p:cNvPr id="8" name="图片 7" descr="文本&#10;&#10;AI 生成的内容可能不正确。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597361" y="728980"/>
            <a:ext cx="3161030" cy="1092966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632815" y="14745672"/>
            <a:ext cx="5463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/>
              <a:t>数据来源：</a:t>
            </a:r>
            <a:r>
              <a:rPr lang="en-US" altLang="zh-CN" sz="2000" dirty="0"/>
              <a:t>www.100aiapps.cn</a:t>
            </a:r>
            <a:endParaRPr lang="zh-CN" alt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024" y="2959194"/>
            <a:ext cx="21951952" cy="1835901"/>
          </a:xfrm>
        </p:spPr>
        <p:txBody>
          <a:bodyPr>
            <a:normAutofit/>
          </a:bodyPr>
          <a:lstStyle>
            <a:lvl1pPr marL="0" algn="ctr" defTabSz="457200" rtl="0" eaLnBrk="1" latinLnBrk="0" hangingPunct="1">
              <a:defRPr lang="en-US" sz="7200" b="1" kern="1200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358100" y="851958"/>
            <a:ext cx="6134100" cy="1356095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5800" y="851958"/>
            <a:ext cx="18046700" cy="1356095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夜空, 星星, 游戏机, 飞机&#10;&#10;AI 生成的内容可能不正确。"/>
          <p:cNvPicPr>
            <a:picLocks noChangeAspect="1"/>
          </p:cNvPicPr>
          <p:nvPr userDrawn="1"/>
        </p:nvPicPr>
        <p:blipFill rotWithShape="1">
          <a:blip r:embed="rId2"/>
          <a:srcRect l="33418" r="7322"/>
          <a:stretch>
            <a:fillRect/>
          </a:stretch>
        </p:blipFill>
        <p:spPr>
          <a:xfrm>
            <a:off x="0" y="0"/>
            <a:ext cx="28448000" cy="16002000"/>
          </a:xfrm>
          <a:prstGeom prst="rect">
            <a:avLst/>
          </a:prstGeom>
        </p:spPr>
      </p:pic>
      <p:pic>
        <p:nvPicPr>
          <p:cNvPr id="4" name="图片 3" descr="文本&#10;&#10;AI 生成的内容可能不正确。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597361" y="728980"/>
            <a:ext cx="3161030" cy="1092966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632815" y="14745672"/>
            <a:ext cx="5463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/>
              <a:t>数据来源：</a:t>
            </a:r>
            <a:r>
              <a:rPr lang="en-US" altLang="zh-CN" sz="2000" dirty="0"/>
              <a:t>www.100aiapps.cn</a:t>
            </a:r>
            <a:endParaRPr lang="zh-CN" altLang="en-US" sz="20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983" y="3989390"/>
            <a:ext cx="24536400" cy="6656386"/>
          </a:xfrm>
        </p:spPr>
        <p:txBody>
          <a:bodyPr anchor="b"/>
          <a:lstStyle>
            <a:lvl1pPr>
              <a:defRPr sz="1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0983" y="10708748"/>
            <a:ext cx="24536400" cy="3500436"/>
          </a:xfrm>
        </p:spPr>
        <p:txBody>
          <a:bodyPr/>
          <a:lstStyle>
            <a:lvl1pPr marL="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1pPr>
            <a:lvl2pPr marL="1066800" indent="0">
              <a:buNone/>
              <a:defRPr sz="4665">
                <a:solidFill>
                  <a:schemeClr val="tx1">
                    <a:tint val="75000"/>
                  </a:schemeClr>
                </a:solidFill>
              </a:defRPr>
            </a:lvl2pPr>
            <a:lvl3pPr marL="213360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3pPr>
            <a:lvl4pPr marL="32004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4pPr>
            <a:lvl5pPr marL="42672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5pPr>
            <a:lvl6pPr marL="53340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6pPr>
            <a:lvl7pPr marL="64008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7pPr>
            <a:lvl8pPr marL="74676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8pPr>
            <a:lvl9pPr marL="8534400" indent="0">
              <a:buNone/>
              <a:defRPr sz="37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55800" y="4259792"/>
            <a:ext cx="1209040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1800" y="4259792"/>
            <a:ext cx="1209040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5" y="851960"/>
            <a:ext cx="24536400" cy="30929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9507" y="3922714"/>
            <a:ext cx="12034836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800" indent="0">
              <a:buNone/>
              <a:defRPr sz="4665" b="1"/>
            </a:lvl2pPr>
            <a:lvl3pPr marL="2133600" indent="0">
              <a:buNone/>
              <a:defRPr sz="4200" b="1"/>
            </a:lvl3pPr>
            <a:lvl4pPr marL="3200400" indent="0">
              <a:buNone/>
              <a:defRPr sz="3735" b="1"/>
            </a:lvl4pPr>
            <a:lvl5pPr marL="4267200" indent="0">
              <a:buNone/>
              <a:defRPr sz="3735" b="1"/>
            </a:lvl5pPr>
            <a:lvl6pPr marL="5334000" indent="0">
              <a:buNone/>
              <a:defRPr sz="3735" b="1"/>
            </a:lvl6pPr>
            <a:lvl7pPr marL="6400800" indent="0">
              <a:buNone/>
              <a:defRPr sz="3735" b="1"/>
            </a:lvl7pPr>
            <a:lvl8pPr marL="7467600" indent="0">
              <a:buNone/>
              <a:defRPr sz="3735" b="1"/>
            </a:lvl8pPr>
            <a:lvl9pPr marL="8534400" indent="0">
              <a:buNone/>
              <a:defRPr sz="37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9507" y="5845175"/>
            <a:ext cx="12034836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401800" y="3922714"/>
            <a:ext cx="12094105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800" indent="0">
              <a:buNone/>
              <a:defRPr sz="4665" b="1"/>
            </a:lvl2pPr>
            <a:lvl3pPr marL="2133600" indent="0">
              <a:buNone/>
              <a:defRPr sz="4200" b="1"/>
            </a:lvl3pPr>
            <a:lvl4pPr marL="3200400" indent="0">
              <a:buNone/>
              <a:defRPr sz="3735" b="1"/>
            </a:lvl4pPr>
            <a:lvl5pPr marL="4267200" indent="0">
              <a:buNone/>
              <a:defRPr sz="3735" b="1"/>
            </a:lvl5pPr>
            <a:lvl6pPr marL="5334000" indent="0">
              <a:buNone/>
              <a:defRPr sz="3735" b="1"/>
            </a:lvl6pPr>
            <a:lvl7pPr marL="6400800" indent="0">
              <a:buNone/>
              <a:defRPr sz="3735" b="1"/>
            </a:lvl7pPr>
            <a:lvl8pPr marL="7467600" indent="0">
              <a:buNone/>
              <a:defRPr sz="3735" b="1"/>
            </a:lvl8pPr>
            <a:lvl9pPr marL="8534400" indent="0">
              <a:buNone/>
              <a:defRPr sz="37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401800" y="5845175"/>
            <a:ext cx="12094105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6" y="1066800"/>
            <a:ext cx="9175220" cy="3733800"/>
          </a:xfrm>
        </p:spPr>
        <p:txBody>
          <a:bodyPr anchor="b"/>
          <a:lstStyle>
            <a:lvl1pPr>
              <a:defRPr sz="74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4105" y="2303993"/>
            <a:ext cx="14401800" cy="11371792"/>
          </a:xfrm>
        </p:spPr>
        <p:txBody>
          <a:bodyPr/>
          <a:lstStyle>
            <a:lvl1pPr>
              <a:defRPr sz="7465"/>
            </a:lvl1pPr>
            <a:lvl2pPr>
              <a:defRPr sz="6535"/>
            </a:lvl2pPr>
            <a:lvl3pPr>
              <a:defRPr sz="5600"/>
            </a:lvl3pPr>
            <a:lvl4pPr>
              <a:defRPr sz="4665"/>
            </a:lvl4pPr>
            <a:lvl5pPr>
              <a:defRPr sz="4665"/>
            </a:lvl5pPr>
            <a:lvl6pPr>
              <a:defRPr sz="4665"/>
            </a:lvl6pPr>
            <a:lvl7pPr>
              <a:defRPr sz="4665"/>
            </a:lvl7pPr>
            <a:lvl8pPr>
              <a:defRPr sz="4665"/>
            </a:lvl8pPr>
            <a:lvl9pPr>
              <a:defRPr sz="4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9506" y="4800600"/>
            <a:ext cx="9175220" cy="8893705"/>
          </a:xfrm>
        </p:spPr>
        <p:txBody>
          <a:bodyPr/>
          <a:lstStyle>
            <a:lvl1pPr marL="0" indent="0">
              <a:buNone/>
              <a:defRPr sz="3735"/>
            </a:lvl1pPr>
            <a:lvl2pPr marL="1066800" indent="0">
              <a:buNone/>
              <a:defRPr sz="3265"/>
            </a:lvl2pPr>
            <a:lvl3pPr marL="2133600" indent="0">
              <a:buNone/>
              <a:defRPr sz="2800"/>
            </a:lvl3pPr>
            <a:lvl4pPr marL="3200400" indent="0">
              <a:buNone/>
              <a:defRPr sz="2335"/>
            </a:lvl4pPr>
            <a:lvl5pPr marL="4267200" indent="0">
              <a:buNone/>
              <a:defRPr sz="2335"/>
            </a:lvl5pPr>
            <a:lvl6pPr marL="5334000" indent="0">
              <a:buNone/>
              <a:defRPr sz="2335"/>
            </a:lvl6pPr>
            <a:lvl7pPr marL="6400800" indent="0">
              <a:buNone/>
              <a:defRPr sz="2335"/>
            </a:lvl7pPr>
            <a:lvl8pPr marL="7467600" indent="0">
              <a:buNone/>
              <a:defRPr sz="2335"/>
            </a:lvl8pPr>
            <a:lvl9pPr marL="8534400" indent="0">
              <a:buNone/>
              <a:defRPr sz="23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6" y="1066800"/>
            <a:ext cx="9175220" cy="3733800"/>
          </a:xfrm>
        </p:spPr>
        <p:txBody>
          <a:bodyPr anchor="b"/>
          <a:lstStyle>
            <a:lvl1pPr>
              <a:defRPr sz="74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094105" y="2303993"/>
            <a:ext cx="14401800" cy="11371792"/>
          </a:xfrm>
        </p:spPr>
        <p:txBody>
          <a:bodyPr anchor="t"/>
          <a:lstStyle>
            <a:lvl1pPr marL="0" indent="0">
              <a:buNone/>
              <a:defRPr sz="7465"/>
            </a:lvl1pPr>
            <a:lvl2pPr marL="1066800" indent="0">
              <a:buNone/>
              <a:defRPr sz="6535"/>
            </a:lvl2pPr>
            <a:lvl3pPr marL="2133600" indent="0">
              <a:buNone/>
              <a:defRPr sz="5600"/>
            </a:lvl3pPr>
            <a:lvl4pPr marL="3200400" indent="0">
              <a:buNone/>
              <a:defRPr sz="4665"/>
            </a:lvl4pPr>
            <a:lvl5pPr marL="4267200" indent="0">
              <a:buNone/>
              <a:defRPr sz="4665"/>
            </a:lvl5pPr>
            <a:lvl6pPr marL="5334000" indent="0">
              <a:buNone/>
              <a:defRPr sz="4665"/>
            </a:lvl6pPr>
            <a:lvl7pPr marL="6400800" indent="0">
              <a:buNone/>
              <a:defRPr sz="4665"/>
            </a:lvl7pPr>
            <a:lvl8pPr marL="7467600" indent="0">
              <a:buNone/>
              <a:defRPr sz="4665"/>
            </a:lvl8pPr>
            <a:lvl9pPr marL="8534400" indent="0">
              <a:buNone/>
              <a:defRPr sz="466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9506" y="4800600"/>
            <a:ext cx="9175220" cy="8893705"/>
          </a:xfrm>
        </p:spPr>
        <p:txBody>
          <a:bodyPr/>
          <a:lstStyle>
            <a:lvl1pPr marL="0" indent="0">
              <a:buNone/>
              <a:defRPr sz="3735"/>
            </a:lvl1pPr>
            <a:lvl2pPr marL="1066800" indent="0">
              <a:buNone/>
              <a:defRPr sz="3265"/>
            </a:lvl2pPr>
            <a:lvl3pPr marL="2133600" indent="0">
              <a:buNone/>
              <a:defRPr sz="2800"/>
            </a:lvl3pPr>
            <a:lvl4pPr marL="3200400" indent="0">
              <a:buNone/>
              <a:defRPr sz="2335"/>
            </a:lvl4pPr>
            <a:lvl5pPr marL="4267200" indent="0">
              <a:buNone/>
              <a:defRPr sz="2335"/>
            </a:lvl5pPr>
            <a:lvl6pPr marL="5334000" indent="0">
              <a:buNone/>
              <a:defRPr sz="2335"/>
            </a:lvl6pPr>
            <a:lvl7pPr marL="6400800" indent="0">
              <a:buNone/>
              <a:defRPr sz="2335"/>
            </a:lvl7pPr>
            <a:lvl8pPr marL="7467600" indent="0">
              <a:buNone/>
              <a:defRPr sz="2335"/>
            </a:lvl8pPr>
            <a:lvl9pPr marL="8534400" indent="0">
              <a:buNone/>
              <a:defRPr sz="23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55800" y="851960"/>
            <a:ext cx="24536400" cy="3092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5800" y="4259792"/>
            <a:ext cx="24536400" cy="10153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55800" y="14831485"/>
            <a:ext cx="64008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423400" y="14831485"/>
            <a:ext cx="96012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091400" y="14831485"/>
            <a:ext cx="64008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2133600" rtl="0" eaLnBrk="1" latinLnBrk="0" hangingPunct="1">
        <a:lnSpc>
          <a:spcPct val="90000"/>
        </a:lnSpc>
        <a:spcBef>
          <a:spcPct val="0"/>
        </a:spcBef>
        <a:buNone/>
        <a:defRPr sz="102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3400" indent="-533400" algn="l" defTabSz="2133600" rtl="0" eaLnBrk="1" latinLnBrk="0" hangingPunct="1">
        <a:lnSpc>
          <a:spcPct val="90000"/>
        </a:lnSpc>
        <a:spcBef>
          <a:spcPts val="2335"/>
        </a:spcBef>
        <a:buFont typeface="Arial" panose="020B0604020202090204" pitchFamily="34" charset="0"/>
        <a:buChar char="•"/>
        <a:defRPr sz="6535" kern="1200">
          <a:solidFill>
            <a:schemeClr val="tx1"/>
          </a:solidFill>
          <a:latin typeface="+mn-lt"/>
          <a:ea typeface="+mn-ea"/>
          <a:cs typeface="+mn-cs"/>
        </a:defRPr>
      </a:lvl1pPr>
      <a:lvl2pPr marL="16002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665" kern="1200">
          <a:solidFill>
            <a:schemeClr val="tx1"/>
          </a:solidFill>
          <a:latin typeface="+mn-lt"/>
          <a:ea typeface="+mn-ea"/>
          <a:cs typeface="+mn-cs"/>
        </a:defRPr>
      </a:lvl3pPr>
      <a:lvl4pPr marL="37338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8006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8674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9342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90678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68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672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340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4008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676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5344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629400" y="5726978"/>
            <a:ext cx="19979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8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全球化：趋势洞察与未来机遇</a:t>
            </a:r>
            <a:endParaRPr lang="en-US" altLang="zh-CN" sz="8000" b="1" spc="178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90360" y="8807624"/>
            <a:ext cx="4040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非凡产研 </a:t>
            </a:r>
            <a:r>
              <a:rPr lang="en-GB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CEO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吴畏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66914" y="7430274"/>
            <a:ext cx="18276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出海第二阶段的关键词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——“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从工具到常驻，从常驻到结果”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出海</a:t>
            </a:r>
            <a:r>
              <a:rPr lang="en-US" altLang="zh-CN" dirty="0"/>
              <a:t>AI</a:t>
            </a:r>
            <a:r>
              <a:rPr lang="zh-CN" altLang="en-US" dirty="0"/>
              <a:t>产品活跃用户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图片工具类产品用户粘性高，而教育产品（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）连续数月高增长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1048" y="6116147"/>
            <a:ext cx="7002583" cy="713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3631" y="6116147"/>
            <a:ext cx="14716345" cy="71345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成功模式剖析</a:t>
            </a:r>
            <a:r>
              <a:rPr lang="en-US" altLang="zh-CN" dirty="0"/>
              <a:t>——</a:t>
            </a:r>
            <a:r>
              <a:rPr lang="zh-CN" altLang="en-US" dirty="0"/>
              <a:t>大厂生态降维打击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字节跳动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KLING AI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快手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Qwen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阿里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73061" y="7301116"/>
            <a:ext cx="2174309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特点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  <a:endParaRPr lang="en-US" altLang="zh-CN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依托集团强大的技术、资金和流量支持。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将国内验证成功的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应用和运营经验快速复制到海外。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通常选择与集团主营业务协同的赛道（如短视频、电商、教育）。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案例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endParaRPr lang="en-US" altLang="zh-CN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en-US" altLang="zh-CN" sz="2800" b="1" dirty="0" err="1">
                <a:solidFill>
                  <a:schemeClr val="bg1"/>
                </a:solidFill>
              </a:rPr>
              <a:t>Gauth</a:t>
            </a:r>
            <a:r>
              <a:rPr lang="zh-CN" altLang="en-US" sz="2800" b="1" dirty="0">
                <a:solidFill>
                  <a:schemeClr val="bg1"/>
                </a:solidFill>
              </a:rPr>
              <a:t>字节跳动旗下教育产品，</a:t>
            </a:r>
            <a:r>
              <a:rPr lang="en-US" altLang="zh-CN" sz="2800" b="1" dirty="0">
                <a:solidFill>
                  <a:schemeClr val="bg1"/>
                </a:solidFill>
              </a:rPr>
              <a:t>9</a:t>
            </a:r>
            <a:r>
              <a:rPr lang="zh-CN" altLang="en-US" sz="2800" b="1" dirty="0">
                <a:solidFill>
                  <a:schemeClr val="bg1"/>
                </a:solidFill>
              </a:rPr>
              <a:t>月</a:t>
            </a:r>
            <a:r>
              <a:rPr lang="en-US" altLang="zh-CN" sz="2800" b="1" dirty="0">
                <a:solidFill>
                  <a:schemeClr val="bg1"/>
                </a:solidFill>
              </a:rPr>
              <a:t>App</a:t>
            </a:r>
            <a:r>
              <a:rPr lang="zh-CN" altLang="en-US" sz="2800" b="1" dirty="0">
                <a:solidFill>
                  <a:schemeClr val="bg1"/>
                </a:solidFill>
              </a:rPr>
              <a:t>端活跃用户高达</a:t>
            </a:r>
            <a:r>
              <a:rPr lang="en-US" altLang="zh-CN" sz="2800" b="1" dirty="0">
                <a:solidFill>
                  <a:schemeClr val="bg1"/>
                </a:solidFill>
              </a:rPr>
              <a:t>2483</a:t>
            </a:r>
            <a:r>
              <a:rPr lang="zh-CN" altLang="en-US" sz="2800" b="1" dirty="0">
                <a:solidFill>
                  <a:schemeClr val="bg1"/>
                </a:solidFill>
              </a:rPr>
              <a:t>万，环比激增 </a:t>
            </a:r>
            <a:r>
              <a:rPr lang="en-US" altLang="zh-CN" sz="2800" b="1" dirty="0">
                <a:solidFill>
                  <a:schemeClr val="bg1"/>
                </a:solidFill>
              </a:rPr>
              <a:t>+77.18%</a:t>
            </a:r>
            <a:r>
              <a:rPr lang="zh-CN" altLang="en-US" sz="2800" b="1" dirty="0">
                <a:solidFill>
                  <a:schemeClr val="bg1"/>
                </a:solidFill>
              </a:rPr>
              <a:t>。成功利用了字节系产品强大的全球化流量获取能力。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成功模式剖析</a:t>
            </a:r>
            <a:r>
              <a:rPr lang="en-US" altLang="zh-CN" dirty="0"/>
              <a:t>——</a:t>
            </a:r>
            <a:r>
              <a:rPr lang="zh-CN" altLang="en-US" dirty="0"/>
              <a:t>垂直赛道精细化运营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SeaArt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AI,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Fotor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PolyBuzz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CrushOn.AI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73061" y="7301116"/>
            <a:ext cx="205095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特点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  <a:endParaRPr lang="en-US" altLang="zh-CN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聚焦于一个特定用户需求，如图片美化、二次元社区、情感寄托。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通过深度的社区运营和精准的</a:t>
            </a:r>
            <a:r>
              <a:rPr lang="en-US" altLang="zh-CN" sz="2800" b="1" dirty="0">
                <a:solidFill>
                  <a:schemeClr val="bg1"/>
                </a:solidFill>
              </a:rPr>
              <a:t>KOL</a:t>
            </a:r>
            <a:r>
              <a:rPr lang="zh-CN" altLang="en-US" sz="2800" b="1" dirty="0">
                <a:solidFill>
                  <a:schemeClr val="bg1"/>
                </a:solidFill>
              </a:rPr>
              <a:t>营销建立用户忠诚度。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产品迭代快速，紧跟用户反馈和社区潮流。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案例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en-US" altLang="zh-CN" sz="36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SeaArt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 AI</a:t>
            </a:r>
            <a:endParaRPr lang="en-US" altLang="zh-CN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出海产品中活跃用户排名 第</a:t>
            </a:r>
            <a:r>
              <a:rPr lang="en-US" altLang="zh-CN" sz="2800" b="1" dirty="0">
                <a:solidFill>
                  <a:schemeClr val="bg1"/>
                </a:solidFill>
              </a:rPr>
              <a:t>1 (1118</a:t>
            </a:r>
            <a:r>
              <a:rPr lang="zh-CN" altLang="en-US" sz="2800" b="1" dirty="0">
                <a:solidFill>
                  <a:schemeClr val="bg1"/>
                </a:solidFill>
              </a:rPr>
              <a:t>万</a:t>
            </a:r>
            <a:r>
              <a:rPr lang="en-US" altLang="zh-CN" sz="2800" b="1" dirty="0">
                <a:solidFill>
                  <a:schemeClr val="bg1"/>
                </a:solidFill>
              </a:rPr>
              <a:t>)</a:t>
            </a:r>
            <a:r>
              <a:rPr lang="zh-CN" altLang="en-US" sz="2800" b="1" dirty="0">
                <a:solidFill>
                  <a:schemeClr val="bg1"/>
                </a:solidFill>
              </a:rPr>
              <a:t>。成功打造了围绕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绘画的创作者社区，用户粘性高，连续</a:t>
            </a:r>
            <a:r>
              <a:rPr lang="en-US" altLang="zh-CN" sz="2800" b="1" dirty="0">
                <a:solidFill>
                  <a:schemeClr val="bg1"/>
                </a:solidFill>
              </a:rPr>
              <a:t>3</a:t>
            </a:r>
            <a:r>
              <a:rPr lang="zh-CN" altLang="en-US" sz="2800" b="1" dirty="0">
                <a:solidFill>
                  <a:schemeClr val="bg1"/>
                </a:solidFill>
              </a:rPr>
              <a:t>次登上</a:t>
            </a:r>
            <a:r>
              <a:rPr lang="en-US" altLang="zh-CN" sz="2800" b="1" dirty="0">
                <a:solidFill>
                  <a:schemeClr val="bg1"/>
                </a:solidFill>
              </a:rPr>
              <a:t>a16z</a:t>
            </a:r>
            <a:r>
              <a:rPr lang="zh-CN" altLang="en-US" sz="2800" b="1" dirty="0">
                <a:solidFill>
                  <a:schemeClr val="bg1"/>
                </a:solidFill>
              </a:rPr>
              <a:t>榜单。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48024" y="5280196"/>
            <a:ext cx="21951952" cy="1835901"/>
          </a:xfrm>
        </p:spPr>
        <p:txBody>
          <a:bodyPr/>
          <a:lstStyle/>
          <a:p>
            <a:r>
              <a:rPr lang="zh-CN" altLang="en-US" dirty="0"/>
              <a:t>赛道深潜：高增长领域的机遇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194879" y="7116097"/>
            <a:ext cx="20058243" cy="2022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正如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BVP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报告所指出的，浏览器和视频生成赛道正在成为新的增长热点。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最近我们可以看到，</a:t>
            </a:r>
            <a:r>
              <a:rPr lang="en-GB" altLang="zh-CN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Gemini Chrome</a:t>
            </a:r>
            <a:r>
              <a:rPr lang="zh-CN" altLang="en-US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GB" altLang="zh-CN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GB" altLang="zh-CN" sz="3200" b="1" spc="3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claude</a:t>
            </a:r>
            <a:r>
              <a:rPr lang="en-GB" altLang="zh-CN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for</a:t>
            </a:r>
            <a:r>
              <a:rPr lang="zh-CN" altLang="en-US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GB" altLang="zh-CN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chrome</a:t>
            </a:r>
            <a:r>
              <a:rPr lang="zh-CN" altLang="en-US" sz="3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浏览器插件的火热</a:t>
            </a:r>
            <a:endParaRPr lang="en-US" altLang="zh-CN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GB" altLang="zh-CN" sz="3600" b="1" spc="300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Fellou</a:t>
            </a:r>
            <a:r>
              <a:rPr lang="zh-CN" altLang="en-GB" sz="36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GB" altLang="zh-CN" sz="36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Comet</a:t>
            </a:r>
            <a:r>
              <a:rPr lang="zh-CN" altLang="en-US" sz="36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36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Dia</a:t>
            </a:r>
            <a:r>
              <a:rPr lang="zh-CN" altLang="en-US" sz="36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也都无需邀请码了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72203" y="9592173"/>
            <a:ext cx="15303594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30000"/>
              </a:lnSpc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我们将聚焦于增长最快的潜力赛道和产品，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数据也会验证了这一趋势。</a:t>
            </a:r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77520" y="6727176"/>
            <a:ext cx="21951952" cy="2960602"/>
          </a:xfrm>
        </p:spPr>
        <p:txBody>
          <a:bodyPr>
            <a:normAutofit/>
          </a:bodyPr>
          <a:lstStyle/>
          <a:p>
            <a:r>
              <a:rPr kumimoji="1" lang="zh-CN" altLang="en-US" dirty="0"/>
              <a:t>上游基础模型的能力突破</a:t>
            </a:r>
            <a:br>
              <a:rPr kumimoji="1" lang="en-US" altLang="zh-CN" dirty="0"/>
            </a:br>
            <a:r>
              <a:rPr kumimoji="1" lang="zh-CN" altLang="en-US" dirty="0"/>
              <a:t>能以极短的时滞迅速传导至下游应用的产品增长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901426" y="6019290"/>
            <a:ext cx="142321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zh-CN" sz="4000" b="1" dirty="0">
                <a:solidFill>
                  <a:schemeClr val="bg1"/>
                </a:solidFill>
              </a:rPr>
              <a:t>Nano Banana / Sora 2 / Veo 3.1</a:t>
            </a:r>
            <a:endParaRPr lang="en-GB" altLang="zh-CN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9</a:t>
            </a:r>
            <a:r>
              <a:rPr lang="zh-CN" altLang="en-US" dirty="0"/>
              <a:t>月全球 </a:t>
            </a:r>
            <a:r>
              <a:rPr lang="en-US" altLang="zh-CN" dirty="0"/>
              <a:t>AI</a:t>
            </a:r>
            <a:r>
              <a:rPr lang="zh-CN" altLang="en-US" dirty="0"/>
              <a:t> 增长最快的产品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2195964" y="5313715"/>
            <a:ext cx="24011281" cy="5361015"/>
            <a:chOff x="2195964" y="5313715"/>
            <a:chExt cx="24011281" cy="536101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95964" y="5313716"/>
              <a:ext cx="5961448" cy="536101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7412" y="5313715"/>
              <a:ext cx="6070085" cy="536101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27500" y="5313717"/>
              <a:ext cx="5946410" cy="536101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59448" y="5313715"/>
              <a:ext cx="6047797" cy="5361013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/>
        </p:nvSpPr>
        <p:spPr>
          <a:xfrm>
            <a:off x="2195964" y="11288480"/>
            <a:ext cx="176648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GB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同名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应用 </a:t>
            </a:r>
            <a:r>
              <a:rPr lang="en-GB" altLang="zh-CN" sz="36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effectLst/>
                <a:latin typeface="+mj-ea"/>
                <a:ea typeface="+mj-ea"/>
              </a:rPr>
              <a:t>Nano Banana </a:t>
            </a:r>
            <a:r>
              <a:rPr lang="en-GB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(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图片编辑</a:t>
            </a:r>
            <a:r>
              <a:rPr lang="en-US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) 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访问环比暴增 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+292%</a:t>
            </a:r>
            <a:r>
              <a:rPr lang="zh-CN" altLang="en-US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，活跃用户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707</a:t>
            </a:r>
            <a:r>
              <a:rPr lang="zh-CN" altLang="en-US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万</a:t>
            </a:r>
            <a:endParaRPr lang="zh-CN" altLang="en-US" sz="3600" dirty="0">
              <a:solidFill>
                <a:schemeClr val="bg1"/>
              </a:solidFill>
              <a:effectLst/>
              <a:latin typeface="+mj-ea"/>
              <a:ea typeface="+mj-ea"/>
            </a:endParaRPr>
          </a:p>
          <a:p>
            <a:pPr>
              <a:buNone/>
            </a:pPr>
            <a:r>
              <a:rPr lang="en-GB" altLang="zh-CN" sz="36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effectLst/>
                <a:latin typeface="+mj-ea"/>
                <a:ea typeface="+mj-ea"/>
              </a:rPr>
              <a:t>AI Mirror </a:t>
            </a:r>
            <a:r>
              <a:rPr lang="en-GB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(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形象生成</a:t>
            </a:r>
            <a:r>
              <a:rPr lang="en-US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) 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下载环比接近 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+781%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。</a:t>
            </a:r>
            <a:endParaRPr lang="zh-CN" altLang="en-US" sz="3600" dirty="0">
              <a:solidFill>
                <a:schemeClr val="bg1"/>
              </a:solidFill>
              <a:effectLst/>
              <a:latin typeface="+mj-ea"/>
              <a:ea typeface="+mj-ea"/>
            </a:endParaRPr>
          </a:p>
          <a:p>
            <a:r>
              <a:rPr lang="en-GB" altLang="zh-CN" sz="3600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effectLst/>
                <a:latin typeface="+mj-ea"/>
                <a:ea typeface="+mj-ea"/>
              </a:rPr>
              <a:t>TensorArt</a:t>
            </a:r>
            <a:r>
              <a:rPr lang="en-GB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 (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图片生成</a:t>
            </a:r>
            <a:r>
              <a:rPr lang="en-US" altLang="zh-CN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) </a:t>
            </a:r>
            <a:r>
              <a:rPr lang="zh-CN" altLang="en-US" sz="3600" dirty="0">
                <a:solidFill>
                  <a:schemeClr val="bg1"/>
                </a:solidFill>
                <a:effectLst/>
                <a:latin typeface="+mj-ea"/>
                <a:ea typeface="+mj-ea"/>
              </a:rPr>
              <a:t>活跃用户环比暴增 </a:t>
            </a:r>
            <a:r>
              <a:rPr lang="en-US" altLang="zh-CN" sz="3600" b="1" dirty="0">
                <a:solidFill>
                  <a:schemeClr val="bg1"/>
                </a:solidFill>
                <a:effectLst/>
                <a:latin typeface="+mj-ea"/>
                <a:ea typeface="+mj-ea"/>
              </a:rPr>
              <a:t>+454.13%</a:t>
            </a:r>
            <a:endParaRPr lang="en-US" altLang="zh-CN" sz="3600" b="1" dirty="0">
              <a:solidFill>
                <a:schemeClr val="bg1"/>
              </a:soli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72</a:t>
            </a:r>
            <a:r>
              <a:rPr lang="zh-CN" altLang="en-US" dirty="0"/>
              <a:t>小时</a:t>
            </a:r>
            <a:r>
              <a:rPr lang="en-US" altLang="zh-CN" dirty="0"/>
              <a:t>,</a:t>
            </a:r>
            <a:r>
              <a:rPr lang="zh-CN" altLang="en-US" dirty="0"/>
              <a:t>国内首个</a:t>
            </a:r>
            <a:r>
              <a:rPr lang="en-GB" altLang="zh-CN" dirty="0"/>
              <a:t>Sora2</a:t>
            </a:r>
            <a:r>
              <a:rPr lang="zh-CN" altLang="en-US" dirty="0"/>
              <a:t>商用级产品诞生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7114032" y="4932255"/>
            <a:ext cx="14228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50"/>
              </a:spcAft>
            </a:pPr>
            <a:r>
              <a:rPr lang="zh-CN" altLang="en-US" sz="3600" b="1" i="0" dirty="0">
                <a:solidFill>
                  <a:schemeClr val="bg1"/>
                </a:solidFill>
                <a:effectLst/>
                <a:latin typeface="+mn-ea"/>
              </a:rPr>
              <a:t>筷子科技</a:t>
            </a:r>
            <a:r>
              <a:rPr lang="en-US" altLang="zh-CN" sz="3600" b="1" i="0" dirty="0">
                <a:solidFill>
                  <a:schemeClr val="bg1"/>
                </a:solidFill>
                <a:effectLst/>
                <a:latin typeface="+mn-ea"/>
              </a:rPr>
              <a:t>×</a:t>
            </a:r>
            <a:r>
              <a:rPr lang="en-GB" altLang="zh-CN" sz="3600" b="1" i="0" dirty="0" err="1">
                <a:solidFill>
                  <a:schemeClr val="bg1"/>
                </a:solidFill>
                <a:effectLst/>
                <a:latin typeface="+mn-ea"/>
              </a:rPr>
              <a:t>WaveSpeedAI</a:t>
            </a:r>
            <a:endParaRPr lang="en-GB" altLang="zh-CN" sz="3600" b="1" i="0" dirty="0">
              <a:solidFill>
                <a:schemeClr val="bg1"/>
              </a:solidFill>
              <a:effectLst/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9703" y="6096254"/>
            <a:ext cx="10348595" cy="62712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8886" y="5998464"/>
            <a:ext cx="25950228" cy="3838437"/>
          </a:xfrm>
        </p:spPr>
        <p:txBody>
          <a:bodyPr>
            <a:normAutofit/>
          </a:bodyPr>
          <a:lstStyle/>
          <a:p>
            <a:r>
              <a:rPr kumimoji="1" lang="en-GB" altLang="zh-CN" dirty="0"/>
              <a:t>Sora2</a:t>
            </a:r>
            <a:r>
              <a:rPr kumimoji="1" lang="zh-CN" altLang="en-US" dirty="0"/>
              <a:t>和</a:t>
            </a:r>
            <a:r>
              <a:rPr kumimoji="1" lang="en-GB" altLang="zh-CN" dirty="0"/>
              <a:t>Veo 3.1</a:t>
            </a:r>
            <a:r>
              <a:rPr kumimoji="1" lang="zh-CN" altLang="en-US" dirty="0"/>
              <a:t>在发布后</a:t>
            </a:r>
            <a:br>
              <a:rPr kumimoji="1" lang="en-US" altLang="zh-CN" dirty="0"/>
            </a:br>
            <a:r>
              <a:rPr kumimoji="1" lang="zh-CN" altLang="en-US" sz="6000" dirty="0"/>
              <a:t>将给接入该能力的视频生成及相关应用带来新一轮爆发式增长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重点赛道一：影像与多模态创作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38816" y="7489666"/>
            <a:ext cx="18141461" cy="29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全球化优势突出：中国公司在图像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/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视频处理类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应用中展现出明显的出海实力。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•	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Web Top100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中有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7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个出海影像产品（如 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SeaArt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Cutout Pro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）。</a:t>
            </a:r>
            <a:endParaRPr lang="zh-CN" altLang="en-GB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•	App Top50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中有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22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个来自中国，美图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5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款，字节跳动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4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款（含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Gauth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）。</a:t>
            </a:r>
            <a:endParaRPr lang="zh-CN" altLang="en-GB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洞察：快速迭代、本土创新、技术积累成为中国产品占据高弹性影像赛道的关键。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11275" y="5218322"/>
            <a:ext cx="14225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</a:rPr>
              <a:t>影像赛道是中国应用的全球优势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重点赛道二：教育高频刚需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87815" y="7704084"/>
            <a:ext cx="18141461" cy="29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教育是典型“长坡厚雪”赛道，开学季带动需求。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•	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Gauth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：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MAU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环比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+77.18%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，下载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+172.13%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•	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小猿口算：下载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+228.47%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，作业帮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+58.79%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商业潜力：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作为“超人教师” ，具备结果导向的商业化空间。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83989" y="6039979"/>
            <a:ext cx="22157756" cy="516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全球格局稳定，应用层创新活跃：</a:t>
            </a:r>
            <a:endParaRPr lang="en-US" altLang="zh-CN" sz="4000" b="1" spc="178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ChatGPT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Gemini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为代表的基础模型产品占据流量顶端，但增长机会更多涌现在创新的应用层产品，尤其是在特定垂直领域。</a:t>
            </a:r>
            <a:endParaRPr lang="en-US" altLang="zh-CN" sz="24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32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出海势头强劲，形成规模效应</a:t>
            </a:r>
            <a:r>
              <a:rPr lang="zh-CN" altLang="en-US" sz="40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40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基于强大的供应链、运营能力和国内市场验证，中国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公司在图片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视频编辑、情感陪伴、教育等赛道表现突出，已有多款产品进入全球视野。</a:t>
            </a:r>
            <a:endParaRPr lang="en-US" altLang="zh-CN" sz="24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32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模型更新带动应用增长</a:t>
            </a:r>
            <a:r>
              <a:rPr lang="zh-CN" altLang="en-US" sz="40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40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GB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Nano Banana 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模型发布后，</a:t>
            </a:r>
            <a:r>
              <a:rPr lang="en-GB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Mirror 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下载环比接近 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+781%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，收入也直接翻倍了；</a:t>
            </a:r>
            <a:r>
              <a:rPr lang="en-GB" altLang="zh-CN" sz="2400" b="1" spc="178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Lovart</a:t>
            </a:r>
            <a:r>
              <a:rPr lang="zh-CN" altLang="en-GB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GB" altLang="zh-CN" sz="2400" b="1" spc="178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TensorArt</a:t>
            </a:r>
            <a:r>
              <a:rPr lang="zh-CN" altLang="en-GB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GB" altLang="zh-CN" sz="2400" b="1" spc="178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SeaArt</a:t>
            </a:r>
            <a:r>
              <a:rPr lang="en-GB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AI 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等也出现了不同程度增长。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/>
              <a:t>AI</a:t>
            </a:r>
            <a:r>
              <a:rPr lang="zh-CN" altLang="en-US" dirty="0"/>
              <a:t>全球化大势：模型全球发布 → 应用全球扩张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重点赛道三：效率工具从点状功能到工作流迁移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53269" y="7704084"/>
            <a:ext cx="18141461" cy="29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Web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端典型功能：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PPT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生成、内容检测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国内案例：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WPS AI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Qoder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Kimi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等持续拓展。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浏览器端如 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Fellou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MAU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环比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+108.40%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说明效率工具的转化门槛降低后爆发力强。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重点赛道四：情感陪伴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53269" y="8001000"/>
            <a:ext cx="18141461" cy="222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市场占比稳定（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Web 14.2%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App 8.7%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）。</a:t>
            </a:r>
            <a:endParaRPr lang="zh-CN" altLang="en-GB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PolyBuzz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Saylo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等通过人格化交互提高用户粘性。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洞察：陪伴不是内容消费，而是用户留存的结构设计。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85452" y="2959194"/>
            <a:ext cx="22477096" cy="1835901"/>
          </a:xfrm>
        </p:spPr>
        <p:txBody>
          <a:bodyPr>
            <a:normAutofit/>
          </a:bodyPr>
          <a:lstStyle/>
          <a:p>
            <a:r>
              <a:rPr lang="zh-CN" altLang="en-US" dirty="0"/>
              <a:t>重点赛道五：</a:t>
            </a:r>
            <a:r>
              <a:rPr lang="en-GB" altLang="zh-CN" dirty="0"/>
              <a:t>Agentic AI</a:t>
            </a:r>
            <a:r>
              <a:rPr lang="zh-CN" altLang="en-US" dirty="0"/>
              <a:t>，从工具到“行动系统”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53269" y="8233743"/>
            <a:ext cx="18141461" cy="1481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应用方向：从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SoR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（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记录系统）向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SoA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（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行动系统）跃迁。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MuleRun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访问量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+418.54%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</a:t>
            </a:r>
            <a:r>
              <a:rPr lang="en-GB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Skywork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 MAU+129.44%</a:t>
            </a:r>
            <a:r>
              <a:rPr lang="zh-CN" altLang="en-GB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呈现爆发。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核心总结：三大确定性趋势</a:t>
            </a:r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98937" y="7718758"/>
            <a:ext cx="17587536" cy="2486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1.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应用为王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竞争的主战场已转移到应用层，得场景者得天下。</a:t>
            </a:r>
            <a:endParaRPr lang="zh-CN" altLang="en-US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2.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模型驱动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紧跟上游模型迭代，是抓住增长红利的最短路径。</a:t>
            </a:r>
            <a:endParaRPr lang="zh-CN" altLang="en-US" sz="36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3.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中国崛起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中国的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应用，特别是出海产品，正成为全球市场不可忽视的核心力量。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2"/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53269" y="7488223"/>
            <a:ext cx="18141461" cy="2752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成功的核心是“方向感”而非单纯的“速度”</a:t>
            </a:r>
            <a:endParaRPr lang="zh-CN" altLang="en-US" sz="40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创始人需要具备产品直觉、同理心和清晰目标</a:t>
            </a:r>
            <a:endParaRPr lang="zh-CN" altLang="en-US" sz="40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	我们要做的是“正确的</a:t>
            </a:r>
            <a:r>
              <a:rPr lang="en-GB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AI”</a:t>
            </a:r>
            <a:r>
              <a:rPr lang="zh-CN" altLang="en-GB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，</a:t>
            </a:r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在正确的层面产生确定的价值</a:t>
            </a:r>
            <a:endParaRPr lang="zh-CN" altLang="en-US" sz="40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最后的思考：在不确定的</a:t>
            </a:r>
            <a:r>
              <a:rPr lang="en-GB" altLang="zh-CN" dirty="0"/>
              <a:t>AI</a:t>
            </a:r>
            <a:r>
              <a:rPr lang="zh-CN" altLang="en-US" dirty="0"/>
              <a:t>宇宙中找到矢量</a:t>
            </a:r>
            <a:endParaRPr lang="zh-CN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124" y="5930124"/>
            <a:ext cx="4141751" cy="41417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/>
        </p:nvSpPr>
        <p:spPr>
          <a:xfrm>
            <a:off x="5245846" y="6361325"/>
            <a:ext cx="17983430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宏观视角：</a:t>
            </a:r>
            <a:r>
              <a:rPr lang="en-US" altLang="zh-CN" dirty="0"/>
              <a:t>AI</a:t>
            </a:r>
            <a:r>
              <a:rPr lang="zh-CN" altLang="en-US" dirty="0"/>
              <a:t>全球化浪潮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为什么“全球化”是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企业的必然选择？</a:t>
            </a:r>
            <a:endParaRPr lang="zh-CN" altLang="en-US" sz="391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63407" y="7413941"/>
            <a:ext cx="1706586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追求更大的市场：单一市场无法满足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应用指数级增长的需求。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数据的多样性：全球化数据有助于训练更强大、更无偏见的模型。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技术与人才的全球化流动：顶尖的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技术和人才分布在全球各地。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需求的普世共鸣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创作、效率、陪伴是人类的共同需求，</a:t>
            </a:r>
            <a:r>
              <a:rPr lang="en-GB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工具天然跨文化。</a:t>
            </a:r>
            <a:endParaRPr lang="zh-CN" altLang="en-US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</a:t>
            </a:r>
            <a:r>
              <a:rPr lang="en-US" altLang="zh-CN" dirty="0"/>
              <a:t>AI Web</a:t>
            </a:r>
            <a:r>
              <a:rPr lang="zh-CN" altLang="en-US" dirty="0"/>
              <a:t>产品访问量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5460885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基础模型和通用聊天机器人占据绝对领先地位，访问量占比高达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76.7% </a:t>
            </a:r>
            <a:endParaRPr lang="zh-CN" altLang="en-US" sz="391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890" y="6085085"/>
            <a:ext cx="6554061" cy="756057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951" y="6085085"/>
            <a:ext cx="16592300" cy="75605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Google</a:t>
            </a:r>
            <a:r>
              <a:rPr lang="zh-CN" altLang="en-US" dirty="0"/>
              <a:t>的强大市场地位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887610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Nano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banana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模型发布后，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Google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应用增速又提高了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054489" y="7022217"/>
            <a:ext cx="18393511" cy="5701769"/>
            <a:chOff x="5574320" y="7139447"/>
            <a:chExt cx="18393511" cy="5701769"/>
          </a:xfrm>
        </p:grpSpPr>
        <p:sp>
          <p:nvSpPr>
            <p:cNvPr id="5" name="文本框 4"/>
            <p:cNvSpPr txBox="1"/>
            <p:nvPr/>
          </p:nvSpPr>
          <p:spPr>
            <a:xfrm>
              <a:off x="5574321" y="7139447"/>
              <a:ext cx="454464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Gemini: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574320" y="9328611"/>
              <a:ext cx="990014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Google AI Studio: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376507" y="7262557"/>
              <a:ext cx="969498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2 (10.57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亿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+46.24%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2 (2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亿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+ 69.97%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704048" y="9451721"/>
              <a:ext cx="1026378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7 (1.62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亿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+64.13%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4 (3275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+70.2%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574320" y="11640887"/>
              <a:ext cx="990014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 err="1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NotebookLM</a:t>
              </a:r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804909" y="11763997"/>
              <a:ext cx="1026378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13 (6382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+29.29%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12 (8251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+16.94%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2188" y="5160193"/>
            <a:ext cx="7902764" cy="80718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区域对比：国内稳健、出海爆发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681950" y="7600094"/>
            <a:ext cx="12690565" cy="2901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chemeClr val="bg1"/>
                </a:solidFill>
              </a:rPr>
              <a:t>海外站点占比：</a:t>
            </a:r>
            <a:r>
              <a:rPr lang="en-US" altLang="zh-CN" sz="3600" b="1" dirty="0">
                <a:solidFill>
                  <a:schemeClr val="bg1"/>
                </a:solidFill>
              </a:rPr>
              <a:t>91.9%</a:t>
            </a:r>
            <a:endParaRPr lang="zh-CN" altLang="en-US" sz="36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chemeClr val="bg1"/>
                </a:solidFill>
              </a:rPr>
              <a:t>国内站点整体访问环比 </a:t>
            </a:r>
            <a:r>
              <a:rPr lang="en-US" altLang="zh-CN" sz="3600" b="1" dirty="0">
                <a:solidFill>
                  <a:schemeClr val="bg1"/>
                </a:solidFill>
              </a:rPr>
              <a:t>+6.3%</a:t>
            </a:r>
            <a:r>
              <a:rPr lang="zh-CN" altLang="en-US" sz="3600" b="1" dirty="0">
                <a:solidFill>
                  <a:schemeClr val="bg1"/>
                </a:solidFill>
              </a:rPr>
              <a:t>，表现稳定</a:t>
            </a:r>
            <a:endParaRPr lang="zh-CN" altLang="en-US" sz="36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chemeClr val="bg1"/>
                </a:solidFill>
              </a:rPr>
              <a:t>出海站点虽只占 </a:t>
            </a:r>
            <a:r>
              <a:rPr lang="en-GB" altLang="zh-CN" sz="3600" b="1" dirty="0">
                <a:solidFill>
                  <a:schemeClr val="bg1"/>
                </a:solidFill>
              </a:rPr>
              <a:t>Web </a:t>
            </a:r>
            <a:r>
              <a:rPr lang="zh-CN" altLang="en-US" sz="3600" b="1" dirty="0">
                <a:solidFill>
                  <a:schemeClr val="bg1"/>
                </a:solidFill>
              </a:rPr>
              <a:t>总访问的 </a:t>
            </a:r>
            <a:r>
              <a:rPr lang="en-US" altLang="zh-CN" sz="3600" b="1" dirty="0">
                <a:solidFill>
                  <a:schemeClr val="bg1"/>
                </a:solidFill>
              </a:rPr>
              <a:t>2.6%</a:t>
            </a:r>
            <a:r>
              <a:rPr lang="zh-CN" altLang="en-US" sz="3600" b="1" dirty="0">
                <a:solidFill>
                  <a:schemeClr val="bg1"/>
                </a:solidFill>
              </a:rPr>
              <a:t>，却实现 </a:t>
            </a:r>
            <a:r>
              <a:rPr lang="en-US" altLang="zh-CN" sz="3600" b="1" dirty="0">
                <a:solidFill>
                  <a:schemeClr val="bg1"/>
                </a:solidFill>
              </a:rPr>
              <a:t>+19.3%</a:t>
            </a:r>
            <a:r>
              <a:rPr lang="zh-CN" altLang="en-US" sz="3600" b="1" dirty="0">
                <a:solidFill>
                  <a:schemeClr val="bg1"/>
                </a:solidFill>
              </a:rPr>
              <a:t> 增速</a:t>
            </a:r>
            <a:endParaRPr lang="zh-CN" altLang="en-US" sz="36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chemeClr val="bg1"/>
                </a:solidFill>
              </a:rPr>
              <a:t>出海是当前中国 </a:t>
            </a:r>
            <a:r>
              <a:rPr lang="en-GB" altLang="zh-CN" sz="3600" b="1" dirty="0">
                <a:solidFill>
                  <a:schemeClr val="bg1"/>
                </a:solidFill>
              </a:rPr>
              <a:t>AI </a:t>
            </a:r>
            <a:r>
              <a:rPr lang="zh-CN" altLang="en-US" sz="3600" b="1" dirty="0">
                <a:solidFill>
                  <a:schemeClr val="bg1"/>
                </a:solidFill>
              </a:rPr>
              <a:t>公司的绝对增量区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2"/>
          <p:cNvSpPr/>
          <p:nvPr/>
        </p:nvSpPr>
        <p:spPr>
          <a:xfrm>
            <a:off x="11344424" y="6361325"/>
            <a:ext cx="15553397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App</a:t>
            </a:r>
            <a:r>
              <a:rPr kumimoji="1" lang="zh-CN" altLang="en-US" dirty="0"/>
              <a:t>市场格局：国内 </a:t>
            </a:r>
            <a:r>
              <a:rPr kumimoji="1" lang="en-GB" altLang="zh-CN" dirty="0"/>
              <a:t>vs </a:t>
            </a:r>
            <a:r>
              <a:rPr kumimoji="1" lang="zh-CN" altLang="en-US" dirty="0"/>
              <a:t>海外，使用动因在分化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8053234" y="7248575"/>
            <a:ext cx="8536577" cy="4506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altLang="zh-CN" sz="3200" b="1" dirty="0">
                <a:solidFill>
                  <a:schemeClr val="bg1"/>
                </a:solidFill>
              </a:rPr>
              <a:t>Top100 </a:t>
            </a:r>
            <a:r>
              <a:rPr lang="zh-CN" altLang="en-US" sz="3200" b="1" dirty="0">
                <a:solidFill>
                  <a:schemeClr val="bg1"/>
                </a:solidFill>
              </a:rPr>
              <a:t>全球 </a:t>
            </a:r>
            <a:r>
              <a:rPr lang="en-GB" altLang="zh-CN" sz="3200" b="1" dirty="0">
                <a:solidFill>
                  <a:schemeClr val="bg1"/>
                </a:solidFill>
              </a:rPr>
              <a:t>AI App </a:t>
            </a:r>
            <a:r>
              <a:rPr lang="zh-CN" altLang="en-US" sz="3200" b="1" dirty="0">
                <a:solidFill>
                  <a:schemeClr val="bg1"/>
                </a:solidFill>
              </a:rPr>
              <a:t>下载总量：</a:t>
            </a:r>
            <a:r>
              <a:rPr lang="en-US" altLang="zh-CN" sz="3200" b="1" dirty="0">
                <a:solidFill>
                  <a:schemeClr val="bg1"/>
                </a:solidFill>
              </a:rPr>
              <a:t>5.57 </a:t>
            </a:r>
            <a:r>
              <a:rPr lang="zh-CN" altLang="en-US" sz="3200" b="1" dirty="0">
                <a:solidFill>
                  <a:schemeClr val="bg1"/>
                </a:solidFill>
              </a:rPr>
              <a:t>亿，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</a:rPr>
              <a:t>海外占比 </a:t>
            </a:r>
            <a:r>
              <a:rPr lang="en-US" altLang="zh-CN" sz="3200" b="1" dirty="0">
                <a:solidFill>
                  <a:schemeClr val="bg1"/>
                </a:solidFill>
              </a:rPr>
              <a:t>75%</a:t>
            </a:r>
            <a:endParaRPr lang="zh-CN" altLang="en-US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en-GB" altLang="zh-CN" sz="3200" b="1" dirty="0">
                <a:solidFill>
                  <a:schemeClr val="bg1"/>
                </a:solidFill>
              </a:rPr>
              <a:t>Top100 </a:t>
            </a:r>
            <a:r>
              <a:rPr lang="zh-CN" altLang="en-US" sz="3200" b="1" dirty="0">
                <a:solidFill>
                  <a:schemeClr val="bg1"/>
                </a:solidFill>
              </a:rPr>
              <a:t>月活总量：</a:t>
            </a:r>
            <a:r>
              <a:rPr lang="en-US" altLang="zh-CN" sz="3200" b="1" dirty="0">
                <a:solidFill>
                  <a:schemeClr val="bg1"/>
                </a:solidFill>
              </a:rPr>
              <a:t>37.7 </a:t>
            </a:r>
            <a:r>
              <a:rPr lang="zh-CN" altLang="en-US" sz="3200" b="1" dirty="0">
                <a:solidFill>
                  <a:schemeClr val="bg1"/>
                </a:solidFill>
              </a:rPr>
              <a:t>亿人次，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</a:rPr>
              <a:t>中国市场贡献 </a:t>
            </a:r>
            <a:r>
              <a:rPr lang="en-US" altLang="zh-CN" sz="3200" b="1" dirty="0">
                <a:solidFill>
                  <a:schemeClr val="bg1"/>
                </a:solidFill>
              </a:rPr>
              <a:t>41.9%</a:t>
            </a:r>
            <a:endParaRPr lang="zh-CN" altLang="en-US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</a:rPr>
              <a:t>下载热品：聊天机器人、影像工具</a:t>
            </a:r>
            <a:endParaRPr lang="zh-CN" altLang="en-US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</a:rPr>
              <a:t>教育类 </a:t>
            </a:r>
            <a:r>
              <a:rPr lang="en-GB" altLang="zh-CN" sz="3200" b="1" dirty="0">
                <a:solidFill>
                  <a:schemeClr val="bg1"/>
                </a:solidFill>
              </a:rPr>
              <a:t>AI App </a:t>
            </a:r>
            <a:r>
              <a:rPr lang="en-US" altLang="zh-CN" sz="3200" b="1" dirty="0">
                <a:solidFill>
                  <a:schemeClr val="bg1"/>
                </a:solidFill>
              </a:rPr>
              <a:t>9</a:t>
            </a:r>
            <a:r>
              <a:rPr lang="zh-CN" altLang="en-US" sz="3200" b="1" dirty="0">
                <a:solidFill>
                  <a:schemeClr val="bg1"/>
                </a:solidFill>
              </a:rPr>
              <a:t>月</a:t>
            </a:r>
            <a:r>
              <a:rPr lang="en-GB" altLang="zh-CN" sz="3200" b="1" dirty="0">
                <a:solidFill>
                  <a:schemeClr val="bg1"/>
                </a:solidFill>
              </a:rPr>
              <a:t>MAU</a:t>
            </a:r>
            <a:r>
              <a:rPr lang="zh-CN" altLang="en-US" sz="3200" b="1" dirty="0">
                <a:solidFill>
                  <a:schemeClr val="bg1"/>
                </a:solidFill>
              </a:rPr>
              <a:t>增长贡献超</a:t>
            </a:r>
            <a:r>
              <a:rPr lang="en-US" altLang="zh-CN" sz="3200" b="1" dirty="0">
                <a:solidFill>
                  <a:schemeClr val="bg1"/>
                </a:solidFill>
              </a:rPr>
              <a:t>30%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3200" b="1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790" y="5990788"/>
            <a:ext cx="8043089" cy="667728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78" y="5990787"/>
            <a:ext cx="7816658" cy="66772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焦点洞察：中国</a:t>
            </a:r>
            <a:r>
              <a:rPr lang="en-US" altLang="zh-CN" dirty="0"/>
              <a:t>AI</a:t>
            </a:r>
            <a:r>
              <a:rPr lang="zh-CN" altLang="en-US" dirty="0"/>
              <a:t>企业出海的崛起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a16z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第五版榜单的分析，中国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公司在出海过程中展现出独特优势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70515" y="8416334"/>
            <a:ext cx="9292751" cy="229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成熟的应用层创新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更贴近用户需求，快速迭代产品。</a:t>
            </a:r>
            <a:endParaRPr lang="en-US" altLang="zh-CN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6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899602" y="8416334"/>
            <a:ext cx="9292751" cy="149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强大的增长和运营能力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在国内市场“百战余生”，精通用户获取和商业化。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061356" y="8416334"/>
            <a:ext cx="9292751" cy="149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灵活的供应链整合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在软硬件结合的产品上具备优势。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我们的数据显示，这一趋势正在加速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8010653" y="4795095"/>
            <a:ext cx="12426693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图片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视频工具是当前出海最成功的两大品类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3220" y="6116147"/>
            <a:ext cx="7144719" cy="70993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7939" y="6116147"/>
            <a:ext cx="13725624" cy="70815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zQxYjVjZjljMDdlODI5YjVmYTMyODE3MGFmYWExOTcifQ=="/>
</p:tagLst>
</file>

<file path=ppt/theme/theme1.xml><?xml version="1.0" encoding="utf-8"?>
<a:theme xmlns:a="http://schemas.openxmlformats.org/drawingml/2006/main" name="Office 2013 - 2022 主题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2924</Words>
  <Application>WPS 演示</Application>
  <PresentationFormat>自定义</PresentationFormat>
  <Paragraphs>185</Paragraphs>
  <Slides>25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汉仪旗黑</vt:lpstr>
      <vt:lpstr>微软雅黑</vt:lpstr>
      <vt:lpstr>宋体</vt:lpstr>
      <vt:lpstr>Arial Unicode MS</vt:lpstr>
      <vt:lpstr>等线</vt:lpstr>
      <vt:lpstr>汉仪中等线KW</vt:lpstr>
      <vt:lpstr>Calibri</vt:lpstr>
      <vt:lpstr>Helvetica Neue</vt:lpstr>
      <vt:lpstr>汉仪书宋二KW</vt:lpstr>
      <vt:lpstr>微软雅黑</vt:lpstr>
      <vt:lpstr>Office 2013 - 2022 主题</vt:lpstr>
      <vt:lpstr>PowerPoint 演示文稿</vt:lpstr>
      <vt:lpstr>AI全球化大势：模型全球发布 → 应用全球扩张</vt:lpstr>
      <vt:lpstr>宏观视角：AI全球化浪潮</vt:lpstr>
      <vt:lpstr>全球AI Web产品访问量</vt:lpstr>
      <vt:lpstr>Google的强大市场地位</vt:lpstr>
      <vt:lpstr>区域对比：国内稳健、出海爆发</vt:lpstr>
      <vt:lpstr>App市场格局：国内 vs 海外，使用动因在分化</vt:lpstr>
      <vt:lpstr>焦点洞察：中国AI企业出海的崛起</vt:lpstr>
      <vt:lpstr>我们的数据显示，这一趋势正在加速</vt:lpstr>
      <vt:lpstr>出海AI产品活跃用户</vt:lpstr>
      <vt:lpstr>成功模式剖析——大厂生态降维打击</vt:lpstr>
      <vt:lpstr>成功模式剖析——垂直赛道精细化运营</vt:lpstr>
      <vt:lpstr>赛道深潜：高增长领域的机遇</vt:lpstr>
      <vt:lpstr>上游基础模型的能力突破 能以极短的时滞迅速传导至下游应用的产品增长</vt:lpstr>
      <vt:lpstr>2025年9月全球 AI 增长最快的产品</vt:lpstr>
      <vt:lpstr>72小时,国内首个Sora2商用级产品诞生</vt:lpstr>
      <vt:lpstr>Sora2和Veo 3.1在发布后 将给接入该能力的视频生成及相关应用带来新一轮爆发式增长</vt:lpstr>
      <vt:lpstr>重点赛道一：影像与多模态创作</vt:lpstr>
      <vt:lpstr>重点赛道二：教育高频刚需</vt:lpstr>
      <vt:lpstr>重点赛道三：效率工具从点状功能到工作流迁移</vt:lpstr>
      <vt:lpstr>重点赛道四：情感陪伴</vt:lpstr>
      <vt:lpstr>重点赛道五：Agentic AI，从工具到“行动系统”</vt:lpstr>
      <vt:lpstr>核心总结：三大确定性趋势</vt:lpstr>
      <vt:lpstr>最后的思考：在不确定的AI宇宙中找到矢量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oij</dc:creator>
  <cp:lastModifiedBy>delta</cp:lastModifiedBy>
  <cp:revision>58</cp:revision>
  <dcterms:created xsi:type="dcterms:W3CDTF">2025-10-18T02:56:22Z</dcterms:created>
  <dcterms:modified xsi:type="dcterms:W3CDTF">2025-10-18T02:56:22Z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2432B0596103109AD501F3688CBA6538_43</vt:lpwstr>
  </property>
  <property fmtid="{D5CDD505-2E9C-101B-9397-08002B2CF9AE}" pid="3" name="KSOProductBuildVer">
    <vt:lpwstr>2052-12.1.22553.22553</vt:lpwstr>
  </property>
</Properties>
</file>